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2192000" cy="6858000"/>
  <p:notesSz cx="6858000" cy="9144000"/>
  <p:embeddedFontLst>
    <p:embeddedFont>
      <p:font charset="-122" panose="020B0200000000000000" pitchFamily="34" typeface="Noto Sans SC"/>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158860" y="1609290"/>
            <a:ext cx="6593789" cy="3156539"/>
          </a:xfrm>
          <a:prstGeom prst="rect">
            <a:avLst/>
          </a:prstGeom>
          <a:ln/>
        </p:spPr>
        <p:txBody>
          <a:bodyPr anchor="ctr" rtlCol="false" lIns="0" rIns="0" tIns="0" bIns="0" anchorCtr="false" vert="horz" wrap="square">
            <a:noAutofit/>
          </a:bodyPr>
          <a:lstStyle/>
          <a:p>
            <a:pPr algn="l">
              <a:lnSpc>
                <a:spcPct val="90000"/>
              </a:lnSpc>
              <a:spcBef>
                <a:spcPct val="0"/>
              </a:spcBef>
            </a:pPr>
            <a:r>
              <a:rPr lang="en-US" b="true" sz="5400">
                <a:solidFill>
                  <a:srgbClr val="0040E1">
                    <a:alpha val="100000"/>
                  </a:srgbClr>
                </a:solidFill>
                <a:latin typeface="Arial"/>
                <a:ea typeface="Arial"/>
                <a:cs typeface="Arial"/>
              </a:rPr>
              <a:t>Analisis Kinerja Penjualan dan Peramalan  (2025)</a:t>
            </a:r>
          </a:p>
        </p:txBody>
      </p:sp>
      <p:sp>
        <p:nvSpPr>
          <p:cNvPr name="TextBox 3" id="3"/>
          <p:cNvSpPr txBox="true"/>
          <p:nvPr/>
        </p:nvSpPr>
        <p:spPr>
          <a:xfrm rot="0">
            <a:off x="5158860" y="5097845"/>
            <a:ext cx="5766575" cy="516864"/>
          </a:xfrm>
          <a:prstGeom prst="rect">
            <a:avLst/>
          </a:prstGeom>
          <a:ln/>
        </p:spPr>
        <p:txBody>
          <a:bodyPr anchor="ctr" rtlCol="false" lIns="91440" rIns="91440" tIns="45720" bIns="45720" anchorCtr="false" vert="horz" wrap="square">
            <a:normAutofit/>
          </a:bodyPr>
          <a:lstStyle/>
          <a:p>
            <a:pPr>
              <a:lnSpc>
                <a:spcPct val="100000"/>
              </a:lnSpc>
              <a:spcBef>
                <a:spcPts val="375"/>
              </a:spcBef>
            </a:pPr>
            <a:r>
              <a:rPr lang="en-US" sz="900">
                <a:solidFill>
                  <a:srgbClr val="000000">
                    <a:alpha val="100000"/>
                  </a:srgbClr>
                </a:solidFill>
                <a:latin typeface="Noto Sans SC"/>
                <a:ea typeface="Noto Sans SC"/>
                <a:cs typeface="Noto Sans SC"/>
              </a:rPr>
              <a:t/>
            </a:r>
          </a:p>
        </p:txBody>
      </p:sp>
      <p:sp>
        <p:nvSpPr>
          <p:cNvPr name="TextBox 4" id="4"/>
          <p:cNvSpPr txBox="true"/>
          <p:nvPr/>
        </p:nvSpPr>
        <p:spPr>
          <a:xfrm rot="0">
            <a:off x="5158860" y="5614709"/>
            <a:ext cx="3864703" cy="516864"/>
          </a:xfrm>
          <a:prstGeom prst="rect">
            <a:avLst/>
          </a:prstGeom>
          <a:ln/>
        </p:spPr>
        <p:txBody>
          <a:bodyPr anchor="ctr" rtlCol="false" lIns="91440" rIns="91440" tIns="45720" bIns="45720" anchorCtr="false" vert="horz" wrap="square">
            <a:normAutofit/>
          </a:bodyPr>
          <a:lstStyle/>
          <a:p>
            <a:pPr>
              <a:lnSpc>
                <a:spcPct val="100000"/>
              </a:lnSpc>
              <a:spcBef>
                <a:spcPts val="375"/>
              </a:spcBef>
            </a:pPr>
            <a:r>
              <a:rPr lang="en-US" sz="900">
                <a:solidFill>
                  <a:srgbClr val="000000">
                    <a:alpha val="100000"/>
                  </a:srgbClr>
                </a:solidFill>
                <a:latin typeface="Noto Sans SC"/>
                <a:ea typeface="Noto Sans SC"/>
                <a:cs typeface="Noto Sans SC"/>
              </a:rP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03</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Deskripsi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Deskripsi Data</a:t>
            </a:r>
          </a:p>
        </p:txBody>
      </p:sp>
      <p:sp>
        <p:nvSpPr>
          <p:cNvPr name="AutoShape 3" id="3"/>
          <p:cNvSpPr/>
          <p:nvPr/>
        </p:nvSpPr>
        <p:spPr>
          <a:xfrm rot="0">
            <a:off x="974058" y="1246531"/>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4" id="4"/>
          <p:cNvSpPr/>
          <p:nvPr/>
        </p:nvSpPr>
        <p:spPr>
          <a:xfrm rot="1800000">
            <a:off x="569611" y="1606273"/>
            <a:ext cx="808893" cy="701803"/>
          </a:xfrm>
          <a:prstGeom prst="hexagon">
            <a:avLst>
              <a:gd fmla="val 28663" name="adj"/>
              <a:gd fmla="val 115470" name="vf"/>
            </a:avLst>
          </a:prstGeom>
          <a:solidFill>
            <a:schemeClr val="accent1">
              <a:alpha val="100000"/>
            </a:schemeClr>
          </a:solidFill>
          <a:ln/>
        </p:spPr>
      </p:sp>
      <p:sp>
        <p:nvSpPr>
          <p:cNvPr name="AutoShape 5" id="5"/>
          <p:cNvSpPr/>
          <p:nvPr/>
        </p:nvSpPr>
        <p:spPr>
          <a:xfrm rot="0">
            <a:off x="444528" y="1626422"/>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01</a:t>
            </a:r>
            <a:endParaRPr lang="en-US" sz="1100"/>
          </a:p>
        </p:txBody>
      </p:sp>
      <p:sp>
        <p:nvSpPr>
          <p:cNvPr name="TextBox 6" id="6"/>
          <p:cNvSpPr txBox="true"/>
          <p:nvPr/>
        </p:nvSpPr>
        <p:spPr>
          <a:xfrm rot="0">
            <a:off x="1764307" y="1768865"/>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Dataset terdiri dari beberapa sheet utama, seperti *sales_raw* (data transaksi penjualan), *products* (daftar produk), *customers* (daftar pelanggan), dan *targets* (target bulanan per salesman).</a:t>
            </a:r>
          </a:p>
        </p:txBody>
      </p:sp>
      <p:sp>
        <p:nvSpPr>
          <p:cNvPr name="TextBox 7" id="7"/>
          <p:cNvSpPr txBox="true"/>
          <p:nvPr/>
        </p:nvSpPr>
        <p:spPr>
          <a:xfrm rot="0">
            <a:off x="1760497" y="1366658"/>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Struktur dataset</a:t>
            </a:r>
          </a:p>
        </p:txBody>
      </p:sp>
      <p:sp>
        <p:nvSpPr>
          <p:cNvPr name="AutoShape 8" id="8"/>
          <p:cNvSpPr/>
          <p:nvPr/>
        </p:nvSpPr>
        <p:spPr>
          <a:xfrm rot="0">
            <a:off x="1255826" y="3051285"/>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9" id="9"/>
          <p:cNvSpPr/>
          <p:nvPr/>
        </p:nvSpPr>
        <p:spPr>
          <a:xfrm rot="1800000">
            <a:off x="851379" y="3411028"/>
            <a:ext cx="808893" cy="701803"/>
          </a:xfrm>
          <a:prstGeom prst="hexagon">
            <a:avLst>
              <a:gd fmla="val 28663" name="adj"/>
              <a:gd fmla="val 115470" name="vf"/>
            </a:avLst>
          </a:prstGeom>
          <a:solidFill>
            <a:schemeClr val="accent1">
              <a:alpha val="100000"/>
            </a:schemeClr>
          </a:solidFill>
          <a:ln/>
        </p:spPr>
      </p:sp>
      <p:sp>
        <p:nvSpPr>
          <p:cNvPr name="AutoShape 10" id="10"/>
          <p:cNvSpPr/>
          <p:nvPr/>
        </p:nvSpPr>
        <p:spPr>
          <a:xfrm rot="0">
            <a:off x="726296" y="3431176"/>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02</a:t>
            </a:r>
            <a:endParaRPr lang="en-US" sz="1100"/>
          </a:p>
        </p:txBody>
      </p:sp>
      <p:sp>
        <p:nvSpPr>
          <p:cNvPr name="TextBox 11" id="11"/>
          <p:cNvSpPr txBox="true"/>
          <p:nvPr/>
        </p:nvSpPr>
        <p:spPr>
          <a:xfrm rot="0">
            <a:off x="2046075" y="3573620"/>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Data penjualan mencakup kolom-kolom penting seperti tanggal transaksi, jenis produk, identitas customer, nama salesman, kuantitas barang, harga per unit, serta total nilai penjualan.</a:t>
            </a:r>
          </a:p>
        </p:txBody>
      </p:sp>
      <p:sp>
        <p:nvSpPr>
          <p:cNvPr name="TextBox 12" id="12"/>
          <p:cNvSpPr txBox="true"/>
          <p:nvPr/>
        </p:nvSpPr>
        <p:spPr>
          <a:xfrm rot="0">
            <a:off x="2042265" y="3171413"/>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Komponen data transaksi</a:t>
            </a:r>
          </a:p>
        </p:txBody>
      </p:sp>
      <p:sp>
        <p:nvSpPr>
          <p:cNvPr name="AutoShape 13" id="13"/>
          <p:cNvSpPr/>
          <p:nvPr/>
        </p:nvSpPr>
        <p:spPr>
          <a:xfrm rot="0">
            <a:off x="1547403" y="4876796"/>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14" id="14"/>
          <p:cNvSpPr/>
          <p:nvPr/>
        </p:nvSpPr>
        <p:spPr>
          <a:xfrm rot="1800000">
            <a:off x="1142957" y="5236539"/>
            <a:ext cx="808893" cy="701803"/>
          </a:xfrm>
          <a:prstGeom prst="hexagon">
            <a:avLst>
              <a:gd fmla="val 28663" name="adj"/>
              <a:gd fmla="val 115470" name="vf"/>
            </a:avLst>
          </a:prstGeom>
          <a:solidFill>
            <a:schemeClr val="accent1">
              <a:alpha val="100000"/>
            </a:schemeClr>
          </a:solidFill>
          <a:ln/>
        </p:spPr>
      </p:sp>
      <p:sp>
        <p:nvSpPr>
          <p:cNvPr name="AutoShape 15" id="15"/>
          <p:cNvSpPr/>
          <p:nvPr/>
        </p:nvSpPr>
        <p:spPr>
          <a:xfrm rot="0">
            <a:off x="1017873" y="5256687"/>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03</a:t>
            </a:r>
            <a:endParaRPr lang="en-US" sz="1100"/>
          </a:p>
        </p:txBody>
      </p:sp>
      <p:sp>
        <p:nvSpPr>
          <p:cNvPr name="TextBox 16" id="16"/>
          <p:cNvSpPr txBox="true"/>
          <p:nvPr/>
        </p:nvSpPr>
        <p:spPr>
          <a:xfrm rot="0">
            <a:off x="2337652" y="5399131"/>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Transaksi harian diolah menjadi ringkasan bulanan menggunakan Pivot Table di Microsoft Excel agar lebih mudah dianalisis secara agregat.</a:t>
            </a:r>
          </a:p>
        </p:txBody>
      </p:sp>
      <p:sp>
        <p:nvSpPr>
          <p:cNvPr name="TextBox 17" id="17"/>
          <p:cNvSpPr txBox="true"/>
          <p:nvPr/>
        </p:nvSpPr>
        <p:spPr>
          <a:xfrm rot="0">
            <a:off x="2333842" y="4996923"/>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Transformasi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769845" y="1819991"/>
            <a:ext cx="5065092" cy="4281362"/>
          </a:xfrm>
          <a:prstGeom prst="round2SameRect">
            <a:avLst/>
          </a:prstGeom>
          <a:solidFill>
            <a:schemeClr val="lt2">
              <a:alpha val="80000"/>
            </a:schemeClr>
          </a:solidFill>
          <a:ln/>
        </p:spPr>
      </p:sp>
      <p:sp>
        <p:nvSpPr>
          <p:cNvPr name="TextBox 3" id="3"/>
          <p:cNvSpPr txBox="true"/>
          <p:nvPr/>
        </p:nvSpPr>
        <p:spPr>
          <a:xfrm rot="0">
            <a:off x="1111226" y="2290623"/>
            <a:ext cx="4348638" cy="605790"/>
          </a:xfrm>
          <a:prstGeom prst="rect">
            <a:avLst/>
          </a:prstGeom>
          <a:ln/>
        </p:spPr>
        <p:txBody>
          <a:bodyPr anchor="ctr" rtlCol="false" lIns="123825" rIns="57150" tIns="123825" bIns="123825" anchorCtr="false" vert="horz" wrap="square">
            <a:noAutofit/>
          </a:bodyPr>
          <a:lstStyle/>
          <a:p>
            <a:pPr algn="ctr">
              <a:lnSpc>
                <a:spcPct val="120000"/>
              </a:lnSpc>
              <a:spcBef>
                <a:spcPts val="450"/>
              </a:spcBef>
            </a:pPr>
            <a:r>
              <a:rPr lang="en-US" b="true" sz="2000">
                <a:solidFill>
                  <a:schemeClr val="accent1">
                    <a:alpha val="100000"/>
                  </a:schemeClr>
                </a:solidFill>
                <a:latin typeface="Noto Sans SC"/>
                <a:ea typeface="Noto Sans SC"/>
                <a:cs typeface="Noto Sans SC"/>
              </a:rPr>
              <a:t>Representasi struktur data</a:t>
            </a:r>
          </a:p>
        </p:txBody>
      </p:sp>
      <p:sp>
        <p:nvSpPr>
          <p:cNvPr name="TextBox 4" id="4"/>
          <p:cNvSpPr txBox="true"/>
          <p:nvPr/>
        </p:nvSpPr>
        <p:spPr>
          <a:xfrm rot="0">
            <a:off x="1042217" y="2831960"/>
            <a:ext cx="4486656" cy="3000424"/>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Dataset dirancang menyerupai kondisi operasional di dunia nyata, terutama untuk membantu analisis performa penjualan dan evaluasi target bisnis.</a:t>
            </a:r>
          </a:p>
        </p:txBody>
      </p:sp>
      <p:sp>
        <p:nvSpPr>
          <p:cNvPr name="TextBox 5" id="5"/>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Deskripsi Data</a:t>
            </a:r>
          </a:p>
        </p:txBody>
      </p:sp>
      <p:sp>
        <p:nvSpPr>
          <p:cNvPr name="AutoShape 6" id="6"/>
          <p:cNvSpPr/>
          <p:nvPr/>
        </p:nvSpPr>
        <p:spPr>
          <a:xfrm rot="0">
            <a:off x="2892421" y="1361410"/>
            <a:ext cx="855726" cy="855726"/>
          </a:xfrm>
          <a:prstGeom prst="ellipse">
            <a:avLst/>
          </a:prstGeom>
          <a:solidFill>
            <a:schemeClr val="accent1">
              <a:alpha val="100000"/>
            </a:schemeClr>
          </a:solidFill>
          <a:ln/>
        </p:spPr>
      </p:sp>
      <p:sp>
        <p:nvSpPr>
          <p:cNvPr name="TextBox 7" id="7"/>
          <p:cNvSpPr txBox="true"/>
          <p:nvPr/>
        </p:nvSpPr>
        <p:spPr>
          <a:xfrm rot="0">
            <a:off x="2918803" y="1424167"/>
            <a:ext cx="802962" cy="730211"/>
          </a:xfrm>
          <a:prstGeom prst="rect">
            <a:avLst/>
          </a:prstGeom>
          <a:noFill/>
          <a:ln/>
        </p:spPr>
        <p:txBody>
          <a:bodyPr anchor="ctr" rtlCol="false" lIns="0" rIns="0" tIns="0" bIns="0" anchorCtr="false" vert="horz" wrap="none">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01</a:t>
            </a:r>
          </a:p>
        </p:txBody>
      </p:sp>
      <p:sp>
        <p:nvSpPr>
          <p:cNvPr name="AutoShape 8" id="8"/>
          <p:cNvSpPr/>
          <p:nvPr/>
        </p:nvSpPr>
        <p:spPr>
          <a:xfrm rot="0">
            <a:off x="6334329" y="1819991"/>
            <a:ext cx="5065092" cy="4281362"/>
          </a:xfrm>
          <a:prstGeom prst="round2SameRect">
            <a:avLst/>
          </a:prstGeom>
          <a:solidFill>
            <a:schemeClr val="lt2">
              <a:alpha val="80000"/>
            </a:schemeClr>
          </a:solidFill>
          <a:ln/>
        </p:spPr>
      </p:sp>
      <p:sp>
        <p:nvSpPr>
          <p:cNvPr name="TextBox 9" id="9"/>
          <p:cNvSpPr txBox="true"/>
          <p:nvPr/>
        </p:nvSpPr>
        <p:spPr>
          <a:xfrm rot="0">
            <a:off x="6675710" y="2290623"/>
            <a:ext cx="4348638" cy="605790"/>
          </a:xfrm>
          <a:prstGeom prst="rect">
            <a:avLst/>
          </a:prstGeom>
          <a:ln/>
        </p:spPr>
        <p:txBody>
          <a:bodyPr anchor="ctr" rtlCol="false" lIns="123825" rIns="57150" tIns="123825" bIns="123825" anchorCtr="false" vert="horz" wrap="square">
            <a:noAutofit/>
          </a:bodyPr>
          <a:lstStyle/>
          <a:p>
            <a:pPr algn="ctr">
              <a:lnSpc>
                <a:spcPct val="120000"/>
              </a:lnSpc>
              <a:spcBef>
                <a:spcPts val="450"/>
              </a:spcBef>
            </a:pPr>
            <a:r>
              <a:rPr lang="en-US" b="true" sz="2000">
                <a:solidFill>
                  <a:schemeClr val="accent1">
                    <a:alpha val="100000"/>
                  </a:schemeClr>
                </a:solidFill>
                <a:latin typeface="Noto Sans SC"/>
                <a:ea typeface="Noto Sans SC"/>
                <a:cs typeface="Noto Sans SC"/>
              </a:rPr>
              <a:t>Fokus penggunaannya</a:t>
            </a:r>
          </a:p>
        </p:txBody>
      </p:sp>
      <p:sp>
        <p:nvSpPr>
          <p:cNvPr name="TextBox 10" id="10"/>
          <p:cNvSpPr txBox="true"/>
          <p:nvPr/>
        </p:nvSpPr>
        <p:spPr>
          <a:xfrm rot="0">
            <a:off x="6606701" y="2831960"/>
            <a:ext cx="4486656" cy="3000424"/>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Digunakan untuk mengevaluasi kinerja tim sales, analisis perilaku pelanggan, dan membandingkan pencapaian actual penjualan terhadap target, dengan alat bantu seperti dashboard visual dan analisis forecasting.</a:t>
            </a:r>
          </a:p>
        </p:txBody>
      </p:sp>
      <p:sp>
        <p:nvSpPr>
          <p:cNvPr name="AutoShape 11" id="11"/>
          <p:cNvSpPr/>
          <p:nvPr/>
        </p:nvSpPr>
        <p:spPr>
          <a:xfrm rot="0">
            <a:off x="8456905" y="1361410"/>
            <a:ext cx="855726" cy="855726"/>
          </a:xfrm>
          <a:prstGeom prst="ellipse">
            <a:avLst/>
          </a:prstGeom>
          <a:solidFill>
            <a:schemeClr val="accent1">
              <a:alpha val="100000"/>
            </a:schemeClr>
          </a:solidFill>
          <a:ln/>
        </p:spPr>
      </p:sp>
      <p:sp>
        <p:nvSpPr>
          <p:cNvPr name="TextBox 12" id="12"/>
          <p:cNvSpPr txBox="true"/>
          <p:nvPr/>
        </p:nvSpPr>
        <p:spPr>
          <a:xfrm rot="0">
            <a:off x="8483287" y="1424167"/>
            <a:ext cx="802962" cy="730211"/>
          </a:xfrm>
          <a:prstGeom prst="rect">
            <a:avLst/>
          </a:prstGeom>
          <a:noFill/>
          <a:ln/>
        </p:spPr>
        <p:txBody>
          <a:bodyPr anchor="ctr" rtlCol="false" lIns="0" rIns="0" tIns="0" bIns="0" anchorCtr="false" vert="horz" wrap="none">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04</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Metodologi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Pembersihan Data</a:t>
            </a:r>
          </a:p>
        </p:txBody>
      </p:sp>
      <p:pic>
        <p:nvPicPr>
          <p:cNvPr name="Picture 3" id="3"/>
          <p:cNvPicPr>
            <a:picLocks noChangeAspect="true"/>
          </p:cNvPicPr>
          <p:nvPr/>
        </p:nvPicPr>
        <p:blipFill>
          <a:blip r:embed="rId3"/>
          <a:srcRect l="35320" r="35320"/>
          <a:stretch>
            <a:fillRect/>
          </a:stretch>
        </p:blipFill>
        <p:spPr>
          <a:xfrm rot="0">
            <a:off x="548374" y="1306384"/>
            <a:ext cx="2540518" cy="4849454"/>
          </a:xfrm>
          <a:prstGeom prst="rect">
            <a:avLst/>
          </a:prstGeom>
        </p:spPr>
      </p:pic>
      <p:sp>
        <p:nvSpPr>
          <p:cNvPr name="TextBox 4" id="4"/>
          <p:cNvSpPr txBox="true"/>
          <p:nvPr/>
        </p:nvSpPr>
        <p:spPr>
          <a:xfrm rot="0">
            <a:off x="3340584" y="1688405"/>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Pastikan seluruh kolom tanggal dalam dataset diubah dan diseragamkan ke dalam format date untuk memudahkan pengelolaan data dan pengelompokan berdasarkan waktu.</a:t>
            </a:r>
          </a:p>
        </p:txBody>
      </p:sp>
      <p:sp>
        <p:nvSpPr>
          <p:cNvPr name="TextBox 5" id="5"/>
          <p:cNvSpPr txBox="true"/>
          <p:nvPr/>
        </p:nvSpPr>
        <p:spPr>
          <a:xfrm rot="0">
            <a:off x="3340584" y="1249667"/>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Format tanggal</a:t>
            </a:r>
          </a:p>
        </p:txBody>
      </p:sp>
      <p:sp>
        <p:nvSpPr>
          <p:cNvPr name="TextBox 6" id="6"/>
          <p:cNvSpPr txBox="true"/>
          <p:nvPr/>
        </p:nvSpPr>
        <p:spPr>
          <a:xfrm rot="0">
            <a:off x="3334188" y="3389806"/>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Semua kolom numerik, seperti kuantitas, harga, dan total, harus dimasukkan dalam format angka agar perhitungan otomatis dapat dilakukan tanpa kesalahan.</a:t>
            </a:r>
          </a:p>
        </p:txBody>
      </p:sp>
      <p:sp>
        <p:nvSpPr>
          <p:cNvPr name="TextBox 7" id="7"/>
          <p:cNvSpPr txBox="true"/>
          <p:nvPr/>
        </p:nvSpPr>
        <p:spPr>
          <a:xfrm rot="0">
            <a:off x="3334188" y="2951068"/>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Validasi data numerik</a:t>
            </a:r>
          </a:p>
        </p:txBody>
      </p:sp>
      <p:sp>
        <p:nvSpPr>
          <p:cNvPr name="TextBox 8" id="8"/>
          <p:cNvSpPr txBox="true"/>
          <p:nvPr/>
        </p:nvSpPr>
        <p:spPr>
          <a:xfrm rot="0">
            <a:off x="3327792" y="5099311"/>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Data yang hilang diidentifikasi dan diperbaiki atau dihapus dengan hati-hati untuk menghindari hasil analisis yang bias.</a:t>
            </a:r>
          </a:p>
        </p:txBody>
      </p:sp>
      <p:sp>
        <p:nvSpPr>
          <p:cNvPr name="TextBox 9" id="9"/>
          <p:cNvSpPr txBox="true"/>
          <p:nvPr/>
        </p:nvSpPr>
        <p:spPr>
          <a:xfrm rot="0">
            <a:off x="3327792" y="4660573"/>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Penanganan kolom kosong atau tidak valid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794501" y="3329974"/>
            <a:ext cx="1005648" cy="1005648"/>
          </a:xfrm>
          <a:prstGeom prst="roundRect">
            <a:avLst>
              <a:gd fmla="val 15104" name="adj"/>
            </a:avLst>
          </a:prstGeom>
          <a:solidFill>
            <a:schemeClr val="accent1">
              <a:alpha val="100000"/>
            </a:schemeClr>
          </a:solidFill>
          <a:ln/>
        </p:spPr>
      </p:sp>
      <p:sp>
        <p:nvSpPr>
          <p:cNvPr name="AutoShape 3" id="3"/>
          <p:cNvSpPr/>
          <p:nvPr/>
        </p:nvSpPr>
        <p:spPr>
          <a:xfrm rot="0">
            <a:off x="794501" y="5117778"/>
            <a:ext cx="1005648" cy="1005648"/>
          </a:xfrm>
          <a:prstGeom prst="roundRect">
            <a:avLst>
              <a:gd fmla="val 15104" name="adj"/>
            </a:avLst>
          </a:prstGeom>
          <a:solidFill>
            <a:schemeClr val="accent1">
              <a:alpha val="100000"/>
            </a:schemeClr>
          </a:solidFill>
          <a:ln/>
        </p:spPr>
      </p:sp>
      <p:sp>
        <p:nvSpPr>
          <p:cNvPr name="TextBox 4" id="4"/>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Agregasi Data</a:t>
            </a:r>
          </a:p>
        </p:txBody>
      </p:sp>
      <p:sp>
        <p:nvSpPr>
          <p:cNvPr name="AutoShape 5" id="5"/>
          <p:cNvSpPr/>
          <p:nvPr/>
        </p:nvSpPr>
        <p:spPr>
          <a:xfrm rot="0">
            <a:off x="794501" y="1589794"/>
            <a:ext cx="1005648" cy="1005648"/>
          </a:xfrm>
          <a:prstGeom prst="roundRect">
            <a:avLst>
              <a:gd fmla="val 15104" name="adj"/>
            </a:avLst>
          </a:prstGeom>
          <a:solidFill>
            <a:schemeClr val="accent1">
              <a:alpha val="100000"/>
            </a:schemeClr>
          </a:solidFill>
          <a:ln/>
        </p:spPr>
      </p:sp>
      <p:sp>
        <p:nvSpPr>
          <p:cNvPr name="TextBox 6" id="6"/>
          <p:cNvSpPr txBox="true"/>
          <p:nvPr/>
        </p:nvSpPr>
        <p:spPr>
          <a:xfrm rot="0">
            <a:off x="2068768" y="3634626"/>
            <a:ext cx="9355961" cy="1102152"/>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Data dikelompokkan per tenaga penjualan untuk mengevaluasi kinerja individu dan menentukan kontribusi masing-masing salesman terhadap total penjualan.</a:t>
            </a:r>
          </a:p>
        </p:txBody>
      </p:sp>
      <p:sp>
        <p:nvSpPr>
          <p:cNvPr name="TextBox 7" id="7"/>
          <p:cNvSpPr txBox="true"/>
          <p:nvPr/>
        </p:nvSpPr>
        <p:spPr>
          <a:xfrm rot="0">
            <a:off x="2068768" y="3097764"/>
            <a:ext cx="7126614" cy="582634"/>
          </a:xfrm>
          <a:prstGeom prst="rect">
            <a:avLst/>
          </a:prstGeom>
          <a:ln/>
        </p:spPr>
        <p:txBody>
          <a:bodyPr anchor="ctr" rtlCol="false" lIns="66008" rIns="66008" tIns="33052" bIns="33052" anchorCtr="false" vert="horz" wrap="square">
            <a:noAutofit/>
          </a:bodyPr>
          <a:lstStyle/>
          <a:p>
            <a:pPr algn="l">
              <a:lnSpc>
                <a:spcPct val="120000"/>
              </a:lnSpc>
            </a:pPr>
            <a:r>
              <a:rPr lang="en-US" b="true" sz="2400">
                <a:solidFill>
                  <a:schemeClr val="accent1">
                    <a:alpha val="100000"/>
                  </a:schemeClr>
                </a:solidFill>
                <a:latin typeface="Noto Sans SC"/>
                <a:ea typeface="Noto Sans SC"/>
                <a:cs typeface="Noto Sans SC"/>
              </a:rPr>
              <a:t>Segmentasi berdasarkan salesman</a:t>
            </a:r>
          </a:p>
        </p:txBody>
      </p:sp>
      <p:sp>
        <p:nvSpPr>
          <p:cNvPr name="Freeform 8" id="8"/>
          <p:cNvSpPr/>
          <p:nvPr/>
        </p:nvSpPr>
        <p:spPr>
          <a:xfrm rot="0">
            <a:off x="1083690" y="1852261"/>
            <a:ext cx="427271" cy="427271"/>
          </a:xfrm>
          <a:custGeom>
            <a:avLst/>
            <a:gdLst/>
            <a:ahLst/>
            <a:cxnLst/>
            <a:rect r="r" b="b" t="t" l="l"/>
            <a:pathLst>
              <a:path h="304800" w="304800">
                <a:moveTo>
                  <a:pt x="167640" y="0"/>
                </a:moveTo>
                <a:lnTo>
                  <a:pt x="182880" y="0"/>
                </a:lnTo>
                <a:lnTo>
                  <a:pt x="182880" y="45720"/>
                </a:lnTo>
                <a:lnTo>
                  <a:pt x="228600" y="152400"/>
                </a:lnTo>
                <a:lnTo>
                  <a:pt x="228600" y="274320"/>
                </a:lnTo>
                <a:cubicBezTo>
                  <a:pt x="228600" y="291151"/>
                  <a:pt x="214951" y="304800"/>
                  <a:pt x="198120" y="304800"/>
                </a:cubicBezTo>
                <a:lnTo>
                  <a:pt x="198120" y="304800"/>
                </a:lnTo>
                <a:lnTo>
                  <a:pt x="76200" y="304800"/>
                </a:lnTo>
                <a:cubicBezTo>
                  <a:pt x="59436" y="304800"/>
                  <a:pt x="40996" y="291998"/>
                  <a:pt x="35052" y="276149"/>
                </a:cubicBezTo>
                <a:lnTo>
                  <a:pt x="0" y="182880"/>
                </a:lnTo>
                <a:lnTo>
                  <a:pt x="0" y="152400"/>
                </a:lnTo>
                <a:cubicBezTo>
                  <a:pt x="0" y="135569"/>
                  <a:pt x="13649" y="121920"/>
                  <a:pt x="30480" y="121920"/>
                </a:cubicBezTo>
                <a:lnTo>
                  <a:pt x="30480" y="121920"/>
                </a:lnTo>
                <a:lnTo>
                  <a:pt x="137160" y="121920"/>
                </a:lnTo>
                <a:lnTo>
                  <a:pt x="137160" y="30480"/>
                </a:lnTo>
                <a:cubicBezTo>
                  <a:pt x="137160" y="13649"/>
                  <a:pt x="150809" y="0"/>
                  <a:pt x="167640" y="0"/>
                </a:cubicBezTo>
                <a:lnTo>
                  <a:pt x="167640" y="0"/>
                </a:lnTo>
                <a:close/>
              </a:path>
              <a:path h="304800" w="304800">
                <a:moveTo>
                  <a:pt x="259080" y="152400"/>
                </a:moveTo>
                <a:lnTo>
                  <a:pt x="304800" y="152400"/>
                </a:lnTo>
                <a:lnTo>
                  <a:pt x="304800" y="304800"/>
                </a:lnTo>
                <a:lnTo>
                  <a:pt x="259080" y="304800"/>
                </a:lnTo>
                <a:lnTo>
                  <a:pt x="259080" y="152400"/>
                </a:lnTo>
              </a:path>
            </a:pathLst>
          </a:custGeom>
          <a:solidFill>
            <a:srgbClr val="FFFFFF">
              <a:alpha val="100000"/>
            </a:srgbClr>
          </a:solidFill>
          <a:ln/>
        </p:spPr>
      </p:sp>
      <p:sp>
        <p:nvSpPr>
          <p:cNvPr name="Freeform 9" id="9"/>
          <p:cNvSpPr/>
          <p:nvPr/>
        </p:nvSpPr>
        <p:spPr>
          <a:xfrm rot="0">
            <a:off x="1070766" y="3606239"/>
            <a:ext cx="453118" cy="453118"/>
          </a:xfrm>
          <a:custGeom>
            <a:avLst/>
            <a:gdLst/>
            <a:ahLst/>
            <a:cxnLst/>
            <a:rect r="r" b="b" t="t" l="l"/>
            <a:pathLst>
              <a:path h="304800" w="304800">
                <a:moveTo>
                  <a:pt x="0" y="209550"/>
                </a:moveTo>
                <a:lnTo>
                  <a:pt x="152410" y="247650"/>
                </a:lnTo>
                <a:lnTo>
                  <a:pt x="304800" y="209550"/>
                </a:lnTo>
                <a:lnTo>
                  <a:pt x="304800" y="247650"/>
                </a:lnTo>
                <a:lnTo>
                  <a:pt x="152410" y="285750"/>
                </a:lnTo>
                <a:lnTo>
                  <a:pt x="0" y="247650"/>
                </a:lnTo>
                <a:close/>
              </a:path>
              <a:path h="304800" w="304800">
                <a:moveTo>
                  <a:pt x="0" y="133350"/>
                </a:moveTo>
                <a:lnTo>
                  <a:pt x="152410" y="171450"/>
                </a:lnTo>
                <a:lnTo>
                  <a:pt x="304800" y="133350"/>
                </a:lnTo>
                <a:lnTo>
                  <a:pt x="304800" y="171450"/>
                </a:lnTo>
                <a:lnTo>
                  <a:pt x="152410" y="209550"/>
                </a:lnTo>
                <a:lnTo>
                  <a:pt x="0" y="171450"/>
                </a:lnTo>
                <a:close/>
              </a:path>
              <a:path h="304800" w="304800">
                <a:moveTo>
                  <a:pt x="0" y="57150"/>
                </a:moveTo>
                <a:lnTo>
                  <a:pt x="152410" y="19050"/>
                </a:lnTo>
                <a:lnTo>
                  <a:pt x="304800" y="57150"/>
                </a:lnTo>
                <a:lnTo>
                  <a:pt x="304800" y="95250"/>
                </a:lnTo>
                <a:lnTo>
                  <a:pt x="152410" y="133350"/>
                </a:lnTo>
                <a:lnTo>
                  <a:pt x="0" y="95250"/>
                </a:lnTo>
              </a:path>
            </a:pathLst>
          </a:custGeom>
          <a:solidFill>
            <a:srgbClr val="FFFFFF">
              <a:alpha val="100000"/>
            </a:srgbClr>
          </a:solidFill>
          <a:ln/>
        </p:spPr>
      </p:sp>
      <p:sp>
        <p:nvSpPr>
          <p:cNvPr name="Freeform 10" id="10"/>
          <p:cNvSpPr/>
          <p:nvPr/>
        </p:nvSpPr>
        <p:spPr>
          <a:xfrm rot="0">
            <a:off x="1078579" y="5401856"/>
            <a:ext cx="437493" cy="437493"/>
          </a:xfrm>
          <a:custGeom>
            <a:avLst/>
            <a:gdLst/>
            <a:ahLst/>
            <a:cxnLst/>
            <a:rect r="r" b="b" t="t" l="l"/>
            <a:pathLst>
              <a:path h="304800" w="304800">
                <a:moveTo>
                  <a:pt x="0" y="91440"/>
                </a:moveTo>
                <a:lnTo>
                  <a:pt x="152400" y="0"/>
                </a:lnTo>
                <a:lnTo>
                  <a:pt x="304800" y="91440"/>
                </a:lnTo>
                <a:lnTo>
                  <a:pt x="304800" y="121920"/>
                </a:lnTo>
                <a:lnTo>
                  <a:pt x="0" y="121920"/>
                </a:lnTo>
                <a:lnTo>
                  <a:pt x="0" y="91440"/>
                </a:lnTo>
                <a:close/>
              </a:path>
              <a:path h="304800" w="304800">
                <a:moveTo>
                  <a:pt x="0" y="274320"/>
                </a:moveTo>
                <a:lnTo>
                  <a:pt x="304800" y="274320"/>
                </a:lnTo>
                <a:lnTo>
                  <a:pt x="304800" y="304800"/>
                </a:lnTo>
                <a:lnTo>
                  <a:pt x="0" y="304800"/>
                </a:lnTo>
                <a:lnTo>
                  <a:pt x="0" y="274320"/>
                </a:lnTo>
                <a:close/>
              </a:path>
              <a:path h="304800" w="304800">
                <a:moveTo>
                  <a:pt x="30480" y="243840"/>
                </a:moveTo>
                <a:lnTo>
                  <a:pt x="274320" y="243840"/>
                </a:lnTo>
                <a:lnTo>
                  <a:pt x="274320" y="274320"/>
                </a:lnTo>
                <a:lnTo>
                  <a:pt x="30480" y="274320"/>
                </a:lnTo>
                <a:lnTo>
                  <a:pt x="30480" y="243840"/>
                </a:lnTo>
                <a:close/>
              </a:path>
              <a:path h="304800" w="304800">
                <a:moveTo>
                  <a:pt x="30480" y="121920"/>
                </a:moveTo>
                <a:lnTo>
                  <a:pt x="91440" y="121920"/>
                </a:lnTo>
                <a:lnTo>
                  <a:pt x="91440" y="243840"/>
                </a:lnTo>
                <a:lnTo>
                  <a:pt x="30480" y="243840"/>
                </a:lnTo>
                <a:lnTo>
                  <a:pt x="30480" y="121920"/>
                </a:lnTo>
                <a:close/>
              </a:path>
              <a:path h="304800" w="304800">
                <a:moveTo>
                  <a:pt x="121920" y="121920"/>
                </a:moveTo>
                <a:lnTo>
                  <a:pt x="182880" y="121920"/>
                </a:lnTo>
                <a:lnTo>
                  <a:pt x="182880" y="243840"/>
                </a:lnTo>
                <a:lnTo>
                  <a:pt x="121920" y="243840"/>
                </a:lnTo>
                <a:lnTo>
                  <a:pt x="121920" y="121920"/>
                </a:lnTo>
                <a:close/>
              </a:path>
              <a:path h="304800" w="304800">
                <a:moveTo>
                  <a:pt x="213360" y="121920"/>
                </a:moveTo>
                <a:lnTo>
                  <a:pt x="274320" y="121920"/>
                </a:lnTo>
                <a:lnTo>
                  <a:pt x="274320" y="243840"/>
                </a:lnTo>
                <a:lnTo>
                  <a:pt x="213360" y="243840"/>
                </a:lnTo>
                <a:lnTo>
                  <a:pt x="213360" y="121920"/>
                </a:lnTo>
              </a:path>
            </a:pathLst>
          </a:custGeom>
          <a:solidFill>
            <a:srgbClr val="FFFFFF">
              <a:alpha val="100000"/>
            </a:srgbClr>
          </a:solidFill>
          <a:ln/>
        </p:spPr>
      </p:sp>
      <p:sp>
        <p:nvSpPr>
          <p:cNvPr name="TextBox 11" id="11"/>
          <p:cNvSpPr txBox="true"/>
          <p:nvPr/>
        </p:nvSpPr>
        <p:spPr>
          <a:xfrm rot="0">
            <a:off x="2068768" y="1867527"/>
            <a:ext cx="9355961" cy="1104421"/>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Pivot Table digunakan untuk menyusun data penjualan per bulan sehingga pola musiman dapat diidentifikasi dengan lebih jelas.</a:t>
            </a:r>
          </a:p>
        </p:txBody>
      </p:sp>
      <p:sp>
        <p:nvSpPr>
          <p:cNvPr name="TextBox 12" id="12"/>
          <p:cNvSpPr txBox="true"/>
          <p:nvPr/>
        </p:nvSpPr>
        <p:spPr>
          <a:xfrm rot="0">
            <a:off x="2068768" y="1330664"/>
            <a:ext cx="7126614" cy="582634"/>
          </a:xfrm>
          <a:prstGeom prst="rect">
            <a:avLst/>
          </a:prstGeom>
          <a:ln/>
        </p:spPr>
        <p:txBody>
          <a:bodyPr anchor="ctr" rtlCol="false" lIns="66008" rIns="66008" tIns="33052" bIns="33052" anchorCtr="false" vert="horz" wrap="square">
            <a:noAutofit/>
          </a:bodyPr>
          <a:lstStyle/>
          <a:p>
            <a:pPr algn="l">
              <a:lnSpc>
                <a:spcPct val="120000"/>
              </a:lnSpc>
            </a:pPr>
            <a:r>
              <a:rPr lang="en-US" b="true" sz="2400">
                <a:solidFill>
                  <a:schemeClr val="accent1">
                    <a:alpha val="100000"/>
                  </a:schemeClr>
                </a:solidFill>
                <a:latin typeface="Noto Sans SC"/>
                <a:ea typeface="Noto Sans SC"/>
                <a:cs typeface="Noto Sans SC"/>
              </a:rPr>
              <a:t>Pengelompokan berbasis bulan</a:t>
            </a:r>
          </a:p>
        </p:txBody>
      </p:sp>
      <p:sp>
        <p:nvSpPr>
          <p:cNvPr name="TextBox 13" id="13"/>
          <p:cNvSpPr txBox="true"/>
          <p:nvPr/>
        </p:nvSpPr>
        <p:spPr>
          <a:xfrm rot="0">
            <a:off x="2068768" y="5332100"/>
            <a:ext cx="9355961" cy="1112888"/>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Data pelanggan dan produk diintegrasikan untuk mempermudah analisis kontribusi setiap pelanggan dan produk terhadap total pendapatan.</a:t>
            </a:r>
          </a:p>
        </p:txBody>
      </p:sp>
      <p:sp>
        <p:nvSpPr>
          <p:cNvPr name="TextBox 14" id="14"/>
          <p:cNvSpPr txBox="true"/>
          <p:nvPr/>
        </p:nvSpPr>
        <p:spPr>
          <a:xfrm rot="0">
            <a:off x="2068768" y="4813719"/>
            <a:ext cx="7126614" cy="582634"/>
          </a:xfrm>
          <a:prstGeom prst="rect">
            <a:avLst/>
          </a:prstGeom>
          <a:ln/>
        </p:spPr>
        <p:txBody>
          <a:bodyPr anchor="ctr" rtlCol="false" lIns="66008" rIns="66008" tIns="33052" bIns="33052" anchorCtr="false" vert="horz" wrap="square">
            <a:noAutofit/>
          </a:bodyPr>
          <a:lstStyle/>
          <a:p>
            <a:pPr algn="l">
              <a:lnSpc>
                <a:spcPct val="120000"/>
              </a:lnSpc>
            </a:pPr>
            <a:r>
              <a:rPr lang="en-US" b="true" sz="2400">
                <a:solidFill>
                  <a:schemeClr val="accent1">
                    <a:alpha val="100000"/>
                  </a:schemeClr>
                </a:solidFill>
                <a:latin typeface="Noto Sans SC"/>
                <a:ea typeface="Noto Sans SC"/>
                <a:cs typeface="Noto Sans SC"/>
              </a:rPr>
              <a:t>Klasifikasi pelanggan dan produk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29745" r="29745"/>
          <a:stretch>
            <a:fillRect/>
          </a:stretch>
        </p:blipFill>
        <p:spPr>
          <a:xfrm rot="0">
            <a:off x="622446" y="1487175"/>
            <a:ext cx="2817673" cy="4637054"/>
          </a:xfrm>
          <a:prstGeom prst="rect">
            <a:avLst/>
          </a:prstGeom>
        </p:spPr>
      </p:pic>
      <p:sp>
        <p:nvSpPr>
          <p:cNvPr name="TextBox 3" id="3"/>
          <p:cNvSpPr txBox="true"/>
          <p:nvPr/>
        </p:nvSpPr>
        <p:spPr>
          <a:xfrm rot="0">
            <a:off x="476023" y="265328"/>
            <a:ext cx="11239500" cy="942975"/>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dk2">
                    <a:alpha val="100000"/>
                  </a:schemeClr>
                </a:solidFill>
                <a:latin typeface="Noto Sans SC"/>
                <a:ea typeface="Noto Sans SC"/>
                <a:cs typeface="Noto Sans SC"/>
              </a:rPr>
              <a:t>Pengukuran Kinerja</a:t>
            </a:r>
          </a:p>
        </p:txBody>
      </p:sp>
      <p:cxnSp>
        <p:nvCxnSpPr>
          <p:cNvPr name="Connector 4" id="4"/>
          <p:cNvCxnSpPr/>
          <p:nvPr/>
        </p:nvCxnSpPr>
        <p:spPr>
          <a:xfrm>
            <a:off x="3939321" y="1483603"/>
            <a:ext cx="0" cy="4629523"/>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name="AutoShape 5" id="5"/>
          <p:cNvSpPr/>
          <p:nvPr/>
        </p:nvSpPr>
        <p:spPr>
          <a:xfrm rot="0">
            <a:off x="3782159" y="1586749"/>
            <a:ext cx="314325" cy="314325"/>
          </a:xfrm>
          <a:prstGeom prst="ellipse">
            <a:avLst/>
          </a:prstGeom>
          <a:solidFill>
            <a:schemeClr val="accent1">
              <a:alpha val="20000"/>
            </a:schemeClr>
          </a:solidFill>
          <a:ln/>
        </p:spPr>
      </p:sp>
      <p:sp>
        <p:nvSpPr>
          <p:cNvPr name="AutoShape 6" id="6"/>
          <p:cNvSpPr/>
          <p:nvPr/>
        </p:nvSpPr>
        <p:spPr>
          <a:xfrm rot="0">
            <a:off x="3834546" y="1639137"/>
            <a:ext cx="209550" cy="209550"/>
          </a:xfrm>
          <a:prstGeom prst="ellipse">
            <a:avLst/>
          </a:prstGeom>
          <a:solidFill>
            <a:schemeClr val="accent1">
              <a:alpha val="100000"/>
            </a:schemeClr>
          </a:solidFill>
          <a:ln/>
        </p:spPr>
      </p:sp>
      <p:sp>
        <p:nvSpPr>
          <p:cNvPr name="TextBox 7" id="7"/>
          <p:cNvSpPr txBox="true"/>
          <p:nvPr/>
        </p:nvSpPr>
        <p:spPr>
          <a:xfrm rot="0">
            <a:off x="4186783" y="1844271"/>
            <a:ext cx="7494623" cy="1102160"/>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Data penjualan diringkas per bulan untuk menentukan tingkat keberhasilan dalam memenuhi target yang telah ditentukan.</a:t>
            </a:r>
          </a:p>
        </p:txBody>
      </p:sp>
      <p:sp>
        <p:nvSpPr>
          <p:cNvPr name="TextBox 8" id="8"/>
          <p:cNvSpPr txBox="true"/>
          <p:nvPr/>
        </p:nvSpPr>
        <p:spPr>
          <a:xfrm rot="0">
            <a:off x="4186783" y="1360960"/>
            <a:ext cx="6886575" cy="765904"/>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Perhitungan penjualan aktual bulanan</a:t>
            </a:r>
          </a:p>
        </p:txBody>
      </p:sp>
      <p:sp>
        <p:nvSpPr>
          <p:cNvPr name="TextBox 9" id="9"/>
          <p:cNvSpPr txBox="true"/>
          <p:nvPr/>
        </p:nvSpPr>
        <p:spPr>
          <a:xfrm rot="0">
            <a:off x="4186783" y="3483832"/>
            <a:ext cx="7494623" cy="1102160"/>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Achievement (%) dihitung dengan formula yang membandingkan actual sales terhadap target, memberikan wawasan tentang kinerja perusahaan secara keseluruhan.</a:t>
            </a:r>
          </a:p>
        </p:txBody>
      </p:sp>
      <p:sp>
        <p:nvSpPr>
          <p:cNvPr name="TextBox 10" id="10"/>
          <p:cNvSpPr txBox="true"/>
          <p:nvPr/>
        </p:nvSpPr>
        <p:spPr>
          <a:xfrm rot="0">
            <a:off x="4186783" y="3000522"/>
            <a:ext cx="6886575" cy="765904"/>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Penghitungan persentase pencapaian</a:t>
            </a:r>
          </a:p>
        </p:txBody>
      </p:sp>
      <p:sp>
        <p:nvSpPr>
          <p:cNvPr name="TextBox 11" id="11"/>
          <p:cNvSpPr txBox="true"/>
          <p:nvPr/>
        </p:nvSpPr>
        <p:spPr>
          <a:xfrm rot="0">
            <a:off x="4186783" y="5151401"/>
            <a:ext cx="7494623" cy="1102160"/>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Dengan membandingkan actual terhadap target, area-area yang membutuhkan perhatian khusus dapat diidentifikasi.</a:t>
            </a:r>
          </a:p>
        </p:txBody>
      </p:sp>
      <p:sp>
        <p:nvSpPr>
          <p:cNvPr name="TextBox 12" id="12"/>
          <p:cNvSpPr txBox="true"/>
          <p:nvPr/>
        </p:nvSpPr>
        <p:spPr>
          <a:xfrm rot="0">
            <a:off x="4186783" y="4658564"/>
            <a:ext cx="6886575" cy="765904"/>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Identifikasi varian pencapaian</a:t>
            </a:r>
          </a:p>
        </p:txBody>
      </p:sp>
      <p:sp>
        <p:nvSpPr>
          <p:cNvPr name="AutoShape 13" id="13"/>
          <p:cNvSpPr/>
          <p:nvPr/>
        </p:nvSpPr>
        <p:spPr>
          <a:xfrm rot="0">
            <a:off x="3782159" y="3226311"/>
            <a:ext cx="314325" cy="314325"/>
          </a:xfrm>
          <a:prstGeom prst="ellipse">
            <a:avLst/>
          </a:prstGeom>
          <a:solidFill>
            <a:schemeClr val="accent1">
              <a:alpha val="20000"/>
            </a:schemeClr>
          </a:solidFill>
          <a:ln/>
        </p:spPr>
      </p:sp>
      <p:sp>
        <p:nvSpPr>
          <p:cNvPr name="AutoShape 14" id="14"/>
          <p:cNvSpPr/>
          <p:nvPr/>
        </p:nvSpPr>
        <p:spPr>
          <a:xfrm rot="0">
            <a:off x="3834546" y="3278698"/>
            <a:ext cx="209550" cy="209550"/>
          </a:xfrm>
          <a:prstGeom prst="ellipse">
            <a:avLst/>
          </a:prstGeom>
          <a:solidFill>
            <a:schemeClr val="accent1">
              <a:alpha val="100000"/>
            </a:schemeClr>
          </a:solidFill>
          <a:ln/>
        </p:spPr>
      </p:sp>
      <p:sp>
        <p:nvSpPr>
          <p:cNvPr name="AutoShape 15" id="15"/>
          <p:cNvSpPr/>
          <p:nvPr/>
        </p:nvSpPr>
        <p:spPr>
          <a:xfrm rot="0">
            <a:off x="3782159" y="4893879"/>
            <a:ext cx="314325" cy="314325"/>
          </a:xfrm>
          <a:prstGeom prst="ellipse">
            <a:avLst/>
          </a:prstGeom>
          <a:solidFill>
            <a:schemeClr val="accent1">
              <a:alpha val="20000"/>
            </a:schemeClr>
          </a:solidFill>
          <a:ln/>
        </p:spPr>
      </p:sp>
      <p:sp>
        <p:nvSpPr>
          <p:cNvPr name="AutoShape 16" id="16"/>
          <p:cNvSpPr/>
          <p:nvPr/>
        </p:nvSpPr>
        <p:spPr>
          <a:xfrm rot="0">
            <a:off x="3834546" y="4946267"/>
            <a:ext cx="209550" cy="209550"/>
          </a:xfrm>
          <a:prstGeom prst="ellipse">
            <a:avLst/>
          </a:prstGeom>
          <a:solidFill>
            <a:schemeClr val="accent1">
              <a:alpha val="100000"/>
            </a:schemeClr>
          </a:solidFill>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10022" y="1548895"/>
            <a:ext cx="6096000" cy="400050"/>
          </a:xfrm>
          <a:prstGeom prst="rect">
            <a:avLst/>
          </a:prstGeom>
          <a:ln/>
        </p:spPr>
        <p:txBody>
          <a:bodyPr anchor="b" rtlCol="false" lIns="114300" rIns="114300" tIns="57150" bIns="57150" anchorCtr="false" vert="horz" wrap="square">
            <a:noAutofit/>
          </a:bodyPr>
          <a:lstStyle/>
          <a:p>
            <a:pPr>
              <a:lnSpc>
                <a:spcPct val="77000"/>
              </a:lnSpc>
              <a:spcBef>
                <a:spcPts val="450"/>
              </a:spcBef>
            </a:pPr>
            <a:r>
              <a:rPr lang="en-US" b="true" sz="2400">
                <a:solidFill>
                  <a:schemeClr val="accent1">
                    <a:alpha val="100000"/>
                  </a:schemeClr>
                </a:solidFill>
                <a:latin typeface="Noto Sans SC"/>
                <a:ea typeface="Noto Sans SC"/>
                <a:cs typeface="Noto Sans SC"/>
              </a:rPr>
              <a:t>Dasbor performa</a:t>
            </a:r>
          </a:p>
        </p:txBody>
      </p:sp>
      <p:sp>
        <p:nvSpPr>
          <p:cNvPr name="TextBox 3" id="3"/>
          <p:cNvSpPr txBox="true"/>
          <p:nvPr/>
        </p:nvSpPr>
        <p:spPr>
          <a:xfrm rot="0">
            <a:off x="510022" y="2035241"/>
            <a:ext cx="10882612" cy="85231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Membuat tampilan dasbor yang menyertakan grafik komparasi actual vs. target, memberikan gambaran visual tentang keberhasilan penjualan.</a:t>
            </a:r>
          </a:p>
        </p:txBody>
      </p:sp>
      <p:sp>
        <p:nvSpPr>
          <p:cNvPr name="TextBox 4" id="4"/>
          <p:cNvSpPr txBox="true"/>
          <p:nvPr/>
        </p:nvSpPr>
        <p:spPr>
          <a:xfrm rot="0">
            <a:off x="510022" y="3199129"/>
            <a:ext cx="6096000" cy="400050"/>
          </a:xfrm>
          <a:prstGeom prst="rect">
            <a:avLst/>
          </a:prstGeom>
          <a:ln/>
        </p:spPr>
        <p:txBody>
          <a:bodyPr anchor="b" rtlCol="false" lIns="114300" rIns="114300" tIns="57150" bIns="57150" anchorCtr="false" vert="horz" wrap="square">
            <a:noAutofit/>
          </a:bodyPr>
          <a:lstStyle/>
          <a:p>
            <a:pPr>
              <a:lnSpc>
                <a:spcPct val="77000"/>
              </a:lnSpc>
              <a:spcBef>
                <a:spcPts val="450"/>
              </a:spcBef>
            </a:pPr>
            <a:r>
              <a:rPr lang="en-US" b="true" sz="2400">
                <a:solidFill>
                  <a:schemeClr val="accent1">
                    <a:alpha val="100000"/>
                  </a:schemeClr>
                </a:solidFill>
                <a:latin typeface="Noto Sans SC"/>
                <a:ea typeface="Noto Sans SC"/>
                <a:cs typeface="Noto Sans SC"/>
              </a:rPr>
              <a:t>Grafik pelanggan utama</a:t>
            </a:r>
          </a:p>
        </p:txBody>
      </p:sp>
      <p:sp>
        <p:nvSpPr>
          <p:cNvPr name="TextBox 5" id="5"/>
          <p:cNvSpPr txBox="true"/>
          <p:nvPr/>
        </p:nvSpPr>
        <p:spPr>
          <a:xfrm rot="0">
            <a:off x="510022" y="3685475"/>
            <a:ext cx="10855050" cy="85231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Grafik dihasilkan untuk menunjukkan kontribusi pelanggan terbesar, memfasilitasi fokus terhadap pelanggan yang berpengaruh besar terhadap keberhasilan.</a:t>
            </a:r>
          </a:p>
        </p:txBody>
      </p:sp>
      <p:sp>
        <p:nvSpPr>
          <p:cNvPr name="TextBox 6" id="6"/>
          <p:cNvSpPr txBox="true"/>
          <p:nvPr/>
        </p:nvSpPr>
        <p:spPr>
          <a:xfrm rot="0">
            <a:off x="510022" y="4849362"/>
            <a:ext cx="6096000" cy="400050"/>
          </a:xfrm>
          <a:prstGeom prst="rect">
            <a:avLst/>
          </a:prstGeom>
          <a:ln/>
        </p:spPr>
        <p:txBody>
          <a:bodyPr anchor="b" rtlCol="false" lIns="114300" rIns="114300" tIns="57150" bIns="57150" anchorCtr="false" vert="horz" wrap="square">
            <a:noAutofit/>
          </a:bodyPr>
          <a:lstStyle/>
          <a:p>
            <a:pPr>
              <a:lnSpc>
                <a:spcPct val="77000"/>
              </a:lnSpc>
              <a:spcBef>
                <a:spcPts val="450"/>
              </a:spcBef>
            </a:pPr>
            <a:r>
              <a:rPr lang="en-US" b="true" sz="2400">
                <a:solidFill>
                  <a:schemeClr val="accent1">
                    <a:alpha val="100000"/>
                  </a:schemeClr>
                </a:solidFill>
                <a:latin typeface="Noto Sans SC"/>
                <a:ea typeface="Noto Sans SC"/>
                <a:cs typeface="Noto Sans SC"/>
              </a:rPr>
              <a:t>Tren penjualan</a:t>
            </a:r>
          </a:p>
        </p:txBody>
      </p:sp>
      <p:sp>
        <p:nvSpPr>
          <p:cNvPr name="TextBox 7" id="7"/>
          <p:cNvSpPr txBox="true"/>
          <p:nvPr/>
        </p:nvSpPr>
        <p:spPr>
          <a:xfrm rot="0">
            <a:off x="510022" y="5335709"/>
            <a:ext cx="10827488" cy="85231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Grafik linier atau batang mencerminkan fluktuasi atau pola pertumbuhan penjualan selama periode tertentu, berguna untuk evaluasi strategi.</a:t>
            </a:r>
          </a:p>
        </p:txBody>
      </p:sp>
      <p:sp>
        <p:nvSpPr>
          <p:cNvPr name="TextBox 8" id="8"/>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Visualisasi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03731" y="1707455"/>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Menggunakan Lembar Perkiraan (ETS) untuk memahami pola tren historis dan melakukan prediksi berbasis data selama tiga bulan mendatang secara otomatis.</a:t>
            </a:r>
          </a:p>
        </p:txBody>
      </p:sp>
      <p:pic>
        <p:nvPicPr>
          <p:cNvPr name="Picture 3" id="3"/>
          <p:cNvPicPr>
            <a:picLocks noChangeAspect="true"/>
          </p:cNvPicPr>
          <p:nvPr/>
        </p:nvPicPr>
        <p:blipFill>
          <a:blip r:embed="rId3">
            <a:alphaModFix amt="100000"/>
          </a:blip>
          <a:srcRect l="31432" r="31432"/>
          <a:stretch>
            <a:fillRect/>
          </a:stretch>
        </p:blipFill>
        <p:spPr>
          <a:xfrm rot="0">
            <a:off x="8969009" y="1328023"/>
            <a:ext cx="2420772" cy="4888921"/>
          </a:xfrm>
          <a:prstGeom prst="rect">
            <a:avLst/>
          </a:prstGeom>
        </p:spPr>
      </p:pic>
      <p:sp>
        <p:nvSpPr>
          <p:cNvPr name="TextBox 4" id="4"/>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Peramalan</a:t>
            </a:r>
          </a:p>
        </p:txBody>
      </p:sp>
      <p:sp>
        <p:nvSpPr>
          <p:cNvPr name="TextBox 5" id="5"/>
          <p:cNvSpPr txBox="true"/>
          <p:nvPr/>
        </p:nvSpPr>
        <p:spPr>
          <a:xfrm rot="0">
            <a:off x="503731" y="1268717"/>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Implementasi ETS di Excel</a:t>
            </a:r>
          </a:p>
        </p:txBody>
      </p:sp>
      <p:sp>
        <p:nvSpPr>
          <p:cNvPr name="TextBox 6" id="6"/>
          <p:cNvSpPr txBox="true"/>
          <p:nvPr/>
        </p:nvSpPr>
        <p:spPr>
          <a:xfrm rot="0">
            <a:off x="497335" y="3427906"/>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Hasil forecast dilengkapi dengan interval kepercayaan, memfasilitasi identifikasi potensi maksimum dan minimum.</a:t>
            </a:r>
          </a:p>
        </p:txBody>
      </p:sp>
      <p:sp>
        <p:nvSpPr>
          <p:cNvPr name="TextBox 7" id="7"/>
          <p:cNvSpPr txBox="true"/>
          <p:nvPr/>
        </p:nvSpPr>
        <p:spPr>
          <a:xfrm rot="0">
            <a:off x="497335" y="2989168"/>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Estimasi rentang optimis dan pesimis</a:t>
            </a:r>
          </a:p>
        </p:txBody>
      </p:sp>
      <p:sp>
        <p:nvSpPr>
          <p:cNvPr name="TextBox 8" id="8"/>
          <p:cNvSpPr txBox="true"/>
          <p:nvPr/>
        </p:nvSpPr>
        <p:spPr>
          <a:xfrm rot="0">
            <a:off x="490939" y="5118361"/>
            <a:ext cx="8109936" cy="1151241"/>
          </a:xfrm>
          <a:prstGeom prst="rect">
            <a:avLst/>
          </a:prstGeom>
          <a:ln/>
        </p:spPr>
        <p:txBody>
          <a:bodyPr anchor="t" rtlCol="false" lIns="114300" rIns="11430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Forecast jangka pendek ini dapat menjadi dasar realistis dalam menetapkan target penjualan periode mendatang dengan adaptasi strategi.</a:t>
            </a:r>
          </a:p>
        </p:txBody>
      </p:sp>
      <p:sp>
        <p:nvSpPr>
          <p:cNvPr name="TextBox 9" id="9"/>
          <p:cNvSpPr txBox="true"/>
          <p:nvPr/>
        </p:nvSpPr>
        <p:spPr>
          <a:xfrm rot="0">
            <a:off x="490939" y="4679623"/>
            <a:ext cx="7146070"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Penggunaan untuk perencanaan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05</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Hasil analisa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a:stretch>
            <a:fillRect/>
          </a:stretch>
        </p:blipFill>
        <p:spPr>
          <a:xfrm rot="0">
            <a:off x="0" y="0"/>
            <a:ext cx="12192000" cy="6858000"/>
          </a:xfrm>
          <a:prstGeom prst="rect">
            <a:avLst/>
          </a:prstGeom>
        </p:spPr>
      </p:pic>
      <p:sp>
        <p:nvSpPr>
          <p:cNvPr name="TextBox 3" id="3"/>
          <p:cNvSpPr txBox="true"/>
          <p:nvPr/>
        </p:nvSpPr>
        <p:spPr>
          <a:xfrm rot="0">
            <a:off x="1050203" y="136148"/>
            <a:ext cx="4192834" cy="1234440"/>
          </a:xfrm>
          <a:prstGeom prst="rect">
            <a:avLst/>
          </a:prstGeom>
          <a:ln/>
        </p:spPr>
        <p:txBody>
          <a:bodyPr anchor="ctr" rtlCol="false" lIns="91440" rIns="91440" tIns="45720" bIns="45720" anchorCtr="false" vert="horz" wrap="square">
            <a:noAutofit/>
          </a:bodyPr>
          <a:lstStyle/>
          <a:p>
            <a:pPr algn="dist">
              <a:lnSpc>
                <a:spcPct val="120000"/>
              </a:lnSpc>
              <a:spcBef>
                <a:spcPts val="375"/>
              </a:spcBef>
            </a:pPr>
            <a:r>
              <a:rPr lang="en-US" b="true" sz="4050">
                <a:solidFill>
                  <a:srgbClr val="FFFFFF">
                    <a:alpha val="100000"/>
                  </a:srgbClr>
                </a:solidFill>
                <a:latin typeface="Noto Sans SC"/>
                <a:ea typeface="Noto Sans SC"/>
                <a:cs typeface="Noto Sans SC"/>
              </a:rPr>
              <a:t>Contens</a:t>
            </a:r>
          </a:p>
        </p:txBody>
      </p:sp>
      <p:sp>
        <p:nvSpPr>
          <p:cNvPr name="TextBox 4" id="4"/>
          <p:cNvSpPr txBox="true"/>
          <p:nvPr/>
        </p:nvSpPr>
        <p:spPr>
          <a:xfrm rot="0">
            <a:off x="883275" y="1737623"/>
            <a:ext cx="5722100" cy="4692015"/>
          </a:xfrm>
          <a:prstGeom prst="rect">
            <a:avLst/>
          </a:prstGeom>
          <a:ln/>
        </p:spPr>
        <p:txBody>
          <a:bodyPr anchor="ctr" rtlCol="false" lIns="91440" rIns="91440" tIns="45720" bIns="45720" anchorCtr="false" vert="horz" wrap="square">
            <a:noAutofit/>
          </a:bodyPr>
          <a:lstStyle/>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Latar belakang</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Tujuan Analisis</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Deskripsi Data</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Metodologi</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Hasil analisa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Kinerja Wiraniaga</a:t>
            </a:r>
          </a:p>
        </p:txBody>
      </p:sp>
      <p:sp>
        <p:nvSpPr>
          <p:cNvPr name="TextBox 3" id="3"/>
          <p:cNvSpPr txBox="true"/>
          <p:nvPr/>
        </p:nvSpPr>
        <p:spPr>
          <a:xfrm rot="0">
            <a:off x="1297192" y="1308287"/>
            <a:ext cx="4348638" cy="605790"/>
          </a:xfrm>
          <a:prstGeom prst="rect">
            <a:avLst/>
          </a:prstGeom>
          <a:ln/>
        </p:spPr>
        <p:txBody>
          <a:bodyPr anchor="ctr" rtlCol="false" lIns="123825" rIns="57150" tIns="123825" bIns="123825" anchorCtr="false" vert="horz" wrap="square">
            <a:noAutofit/>
          </a:bodyPr>
          <a:lstStyle/>
          <a:p>
            <a:pPr>
              <a:lnSpc>
                <a:spcPct val="120000"/>
              </a:lnSpc>
              <a:spcBef>
                <a:spcPts val="450"/>
              </a:spcBef>
            </a:pPr>
            <a:r>
              <a:rPr lang="en-US" b="true" sz="2000">
                <a:solidFill>
                  <a:schemeClr val="accent1">
                    <a:alpha val="100000"/>
                  </a:schemeClr>
                </a:solidFill>
                <a:latin typeface="Noto Sans SC"/>
                <a:ea typeface="Noto Sans SC"/>
                <a:cs typeface="Noto Sans SC"/>
              </a:rPr>
              <a:t>Kinerja tertinggi</a:t>
            </a:r>
          </a:p>
        </p:txBody>
      </p:sp>
      <p:sp>
        <p:nvSpPr>
          <p:cNvPr name="TextBox 4" id="4"/>
          <p:cNvSpPr txBox="true"/>
          <p:nvPr/>
        </p:nvSpPr>
        <p:spPr>
          <a:xfrm rot="0">
            <a:off x="1321733" y="4762018"/>
            <a:ext cx="4414526" cy="624840"/>
          </a:xfrm>
          <a:prstGeom prst="rect">
            <a:avLst/>
          </a:prstGeom>
          <a:ln/>
        </p:spPr>
        <p:txBody>
          <a:bodyPr anchor="ctr" rtlCol="false" lIns="123825" rIns="57150" tIns="123825" bIns="123825" anchorCtr="false" vert="horz" wrap="square">
            <a:noAutofit/>
          </a:bodyPr>
          <a:lstStyle/>
          <a:p>
            <a:pPr>
              <a:lnSpc>
                <a:spcPct val="120000"/>
              </a:lnSpc>
              <a:spcBef>
                <a:spcPts val="450"/>
              </a:spcBef>
            </a:pPr>
            <a:r>
              <a:rPr lang="en-US" b="true" sz="2000">
                <a:solidFill>
                  <a:schemeClr val="accent1">
                    <a:alpha val="100000"/>
                  </a:schemeClr>
                </a:solidFill>
                <a:latin typeface="Noto Sans SC"/>
                <a:ea typeface="Noto Sans SC"/>
                <a:cs typeface="Noto Sans SC"/>
              </a:rPr>
              <a:t>Rekomendasi untuk peningkatan</a:t>
            </a:r>
          </a:p>
        </p:txBody>
      </p:sp>
      <p:sp>
        <p:nvSpPr>
          <p:cNvPr name="TextBox 5" id="5"/>
          <p:cNvSpPr txBox="true"/>
          <p:nvPr/>
        </p:nvSpPr>
        <p:spPr>
          <a:xfrm rot="0">
            <a:off x="1309463" y="3025846"/>
            <a:ext cx="4348638" cy="605790"/>
          </a:xfrm>
          <a:prstGeom prst="rect">
            <a:avLst/>
          </a:prstGeom>
          <a:ln/>
        </p:spPr>
        <p:txBody>
          <a:bodyPr anchor="ctr" rtlCol="false" lIns="123825" rIns="57150" tIns="123825" bIns="123825" anchorCtr="false" vert="horz" wrap="square">
            <a:noAutofit/>
          </a:bodyPr>
          <a:lstStyle/>
          <a:p>
            <a:pPr>
              <a:lnSpc>
                <a:spcPct val="120000"/>
              </a:lnSpc>
              <a:spcBef>
                <a:spcPts val="450"/>
              </a:spcBef>
            </a:pPr>
            <a:r>
              <a:rPr lang="en-US" b="true" sz="2000">
                <a:solidFill>
                  <a:schemeClr val="accent1">
                    <a:alpha val="100000"/>
                  </a:schemeClr>
                </a:solidFill>
                <a:latin typeface="Noto Sans SC"/>
                <a:ea typeface="Noto Sans SC"/>
                <a:cs typeface="Noto Sans SC"/>
              </a:rPr>
              <a:t>Kinerja terendah</a:t>
            </a:r>
          </a:p>
        </p:txBody>
      </p:sp>
      <p:sp>
        <p:nvSpPr>
          <p:cNvPr name="TextBox 6" id="6"/>
          <p:cNvSpPr txBox="true"/>
          <p:nvPr/>
        </p:nvSpPr>
        <p:spPr>
          <a:xfrm rot="0">
            <a:off x="1297192" y="1670999"/>
            <a:ext cx="10128883" cy="1203960"/>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Sari mencapai rata-rata pencapaian sekitar ±46%, menunjukkan kemampuan dalam menjaga hubungan pelanggan dan strategi penjualan yang efektif.</a:t>
            </a:r>
          </a:p>
        </p:txBody>
      </p:sp>
      <p:sp>
        <p:nvSpPr>
          <p:cNvPr name="TextBox 7" id="7"/>
          <p:cNvSpPr txBox="true"/>
          <p:nvPr/>
        </p:nvSpPr>
        <p:spPr>
          <a:xfrm rot="0">
            <a:off x="1309463" y="3410120"/>
            <a:ext cx="10116612" cy="1152525"/>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Agus dengan pencapaian ±30%, memperlihatkan adanya kebutuhan untuk peningkatan kompetensi dalam strategi penjualan.</a:t>
            </a:r>
          </a:p>
        </p:txBody>
      </p:sp>
      <p:sp>
        <p:nvSpPr>
          <p:cNvPr name="TextBox 8" id="8"/>
          <p:cNvSpPr txBox="true"/>
          <p:nvPr/>
        </p:nvSpPr>
        <p:spPr>
          <a:xfrm rot="0">
            <a:off x="1321733" y="5149114"/>
            <a:ext cx="10170877" cy="1152525"/>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Meningkatkan keterlibatan langsung dengan pelanggan, pelatihan intensif bagi wiraniaga dengan pencapaian rendah, dan peningkatan komunikasi tim untuk berbagi strategi penjualan yang berhasil.</a:t>
            </a:r>
          </a:p>
        </p:txBody>
      </p:sp>
      <p:grpSp>
        <p:nvGrpSpPr>
          <p:cNvPr name="Group 9" id="9"/>
          <p:cNvGrpSpPr/>
          <p:nvPr/>
        </p:nvGrpSpPr>
        <p:grpSpPr>
          <a:xfrm rot="0">
            <a:off x="839115" y="1512589"/>
            <a:ext cx="197186" cy="5357334"/>
            <a:chOff x="839115" y="1512589"/>
            <a:chExt cx="197186" cy="5357334"/>
          </a:xfrm>
        </p:grpSpPr>
        <p:sp>
          <p:nvSpPr>
            <p:cNvPr name="AutoShape 10" id="10"/>
            <p:cNvSpPr/>
            <p:nvPr/>
          </p:nvSpPr>
          <p:spPr>
            <a:xfrm rot="0">
              <a:off x="839115" y="1512589"/>
              <a:ext cx="197186" cy="197186"/>
            </a:xfrm>
            <a:prstGeom prst="ellipse">
              <a:avLst/>
            </a:prstGeom>
            <a:solidFill>
              <a:schemeClr val="accent1">
                <a:alpha val="100000"/>
              </a:schemeClr>
            </a:solidFill>
            <a:ln/>
          </p:spPr>
        </p:sp>
        <p:sp>
          <p:nvSpPr>
            <p:cNvPr name="AutoShape 11" id="11"/>
            <p:cNvSpPr/>
            <p:nvPr/>
          </p:nvSpPr>
          <p:spPr>
            <a:xfrm rot="0">
              <a:off x="839115" y="3230148"/>
              <a:ext cx="197186" cy="197186"/>
            </a:xfrm>
            <a:prstGeom prst="ellipse">
              <a:avLst/>
            </a:prstGeom>
            <a:solidFill>
              <a:schemeClr val="accent1">
                <a:alpha val="100000"/>
              </a:schemeClr>
            </a:solidFill>
            <a:ln/>
          </p:spPr>
        </p:sp>
        <p:sp>
          <p:nvSpPr>
            <p:cNvPr name="AutoShape 12" id="12"/>
            <p:cNvSpPr/>
            <p:nvPr/>
          </p:nvSpPr>
          <p:spPr>
            <a:xfrm rot="0">
              <a:off x="839115" y="4975845"/>
              <a:ext cx="197186" cy="197186"/>
            </a:xfrm>
            <a:prstGeom prst="ellipse">
              <a:avLst/>
            </a:prstGeom>
            <a:solidFill>
              <a:schemeClr val="accent1">
                <a:alpha val="100000"/>
              </a:schemeClr>
            </a:solidFill>
            <a:ln/>
          </p:spPr>
        </p:sp>
        <p:cxnSp>
          <p:nvCxnSpPr>
            <p:cNvPr name="Connector 13" id="13"/>
            <p:cNvCxnSpPr/>
            <p:nvPr/>
          </p:nvCxnSpPr>
          <p:spPr>
            <a:xfrm>
              <a:off x="937708" y="1624780"/>
              <a:ext cx="0" cy="5245143"/>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1">
                    <a:alpha val="100000"/>
                  </a:schemeClr>
                </a:solidFill>
                <a:latin typeface="Noto Sans SC"/>
                <a:ea typeface="Noto Sans SC"/>
                <a:cs typeface="Noto Sans SC"/>
              </a:rPr>
              <a:t>Analisis Pelanggan</a:t>
            </a:r>
          </a:p>
        </p:txBody>
      </p:sp>
      <p:pic>
        <p:nvPicPr>
          <p:cNvPr name="Picture 3" id="3"/>
          <p:cNvPicPr>
            <a:picLocks noChangeAspect="true"/>
          </p:cNvPicPr>
          <p:nvPr/>
        </p:nvPicPr>
        <p:blipFill>
          <a:blip r:embed="rId3">
            <a:alphaModFix amt="100000"/>
          </a:blip>
          <a:srcRect l="16667" r="16667"/>
          <a:stretch>
            <a:fillRect/>
          </a:stretch>
        </p:blipFill>
        <p:spPr>
          <a:xfrm rot="0">
            <a:off x="1466885" y="2187982"/>
            <a:ext cx="2739046" cy="2739046"/>
          </a:xfrm>
          <a:prstGeom prst="ellipse">
            <a:avLst/>
          </a:prstGeom>
        </p:spPr>
      </p:pic>
      <p:sp>
        <p:nvSpPr>
          <p:cNvPr name="Freeform 4" id="4"/>
          <p:cNvSpPr/>
          <p:nvPr/>
        </p:nvSpPr>
        <p:spPr>
          <a:xfrm rot="0">
            <a:off x="4509171" y="1790522"/>
            <a:ext cx="583851" cy="3533966"/>
          </a:xfrm>
          <a:custGeom>
            <a:avLst/>
            <a:gdLst/>
            <a:ahLst/>
            <a:cxnLst/>
            <a:rect r="r" b="b" t="t" l="l"/>
            <a:pathLst>
              <a:path h="3533966" w="583851">
                <a:moveTo>
                  <a:pt x="583851" y="0"/>
                </a:moveTo>
                <a:quadBezTo>
                  <a:pt x="291925" y="0"/>
                  <a:pt x="291925" y="353397"/>
                </a:quadBezTo>
                <a:lnTo>
                  <a:pt x="291925" y="1413586"/>
                </a:lnTo>
                <a:quadBezTo>
                  <a:pt x="291925" y="1766983"/>
                  <a:pt x="0" y="1766983"/>
                </a:quadBezTo>
                <a:quadBezTo>
                  <a:pt x="291925" y="1766983"/>
                  <a:pt x="291925" y="2120379"/>
                </a:quadBezTo>
                <a:lnTo>
                  <a:pt x="291925" y="3180569"/>
                </a:lnTo>
                <a:quadBezTo>
                  <a:pt x="291925" y="3533966"/>
                  <a:pt x="583851" y="3533966"/>
                </a:quadBezTo>
              </a:path>
            </a:pathLst>
          </a:custGeom>
          <a:noFill/>
          <a:ln w="19050">
            <a:solidFill>
              <a:schemeClr val="accent1">
                <a:alpha val="100000"/>
              </a:schemeClr>
            </a:solidFill>
            <a:prstDash val="solid"/>
          </a:ln>
        </p:spPr>
      </p:sp>
      <p:sp>
        <p:nvSpPr>
          <p:cNvPr name="AutoShape 5" id="5"/>
          <p:cNvSpPr/>
          <p:nvPr/>
        </p:nvSpPr>
        <p:spPr>
          <a:xfrm rot="0">
            <a:off x="5347614" y="5067201"/>
            <a:ext cx="5299568" cy="468573"/>
          </a:xfrm>
          <a:prstGeom prst="roundRect">
            <a:avLst>
              <a:gd fmla="val 50000" name="adj"/>
            </a:avLst>
          </a:prstGeom>
          <a:solidFill>
            <a:schemeClr val="accent3">
              <a:alpha val="100000"/>
              <a:lumMod val="50000"/>
            </a:schemeClr>
          </a:solidFill>
          <a:ln/>
        </p:spPr>
      </p:sp>
      <p:sp>
        <p:nvSpPr>
          <p:cNvPr name="AutoShape 6" id="6"/>
          <p:cNvSpPr/>
          <p:nvPr/>
        </p:nvSpPr>
        <p:spPr>
          <a:xfrm rot="0">
            <a:off x="6414867" y="5045544"/>
            <a:ext cx="3165062" cy="454737"/>
          </a:xfrm>
          <a:prstGeom prst="rect">
            <a:avLst/>
          </a:prstGeom>
          <a:noFill/>
          <a:ln/>
        </p:spPr>
        <p:txBody>
          <a:bodyPr anchor="b" rtlCol="false" tIns="45720" lIns="91440" bIns="45720" rIns="91440" anchorCtr="true" vert="horz" wrap="square">
            <a:normAutofit/>
          </a:bodyPr>
          <a:lstStyle/>
          <a:p>
            <a:pPr algn="ctr">
              <a:defRPr/>
            </a:pPr>
            <a:r>
              <a:rPr lang="en-US" b="true" sz="1800">
                <a:solidFill>
                  <a:srgbClr val="FFFFFF">
                    <a:alpha val="100000"/>
                  </a:srgbClr>
                </a:solidFill>
                <a:latin typeface="Noto Sans SC"/>
                <a:ea typeface="Noto Sans SC"/>
                <a:cs typeface="Noto Sans SC"/>
              </a:rPr>
              <a:t>Pemeliharaan hubungan</a:t>
            </a:r>
            <a:endParaRPr lang="en-US" sz="1100"/>
          </a:p>
        </p:txBody>
      </p:sp>
      <p:sp>
        <p:nvSpPr>
          <p:cNvPr name="TextBox 7" id="7"/>
          <p:cNvSpPr txBox="true"/>
          <p:nvPr/>
        </p:nvSpPr>
        <p:spPr>
          <a:xfrm rot="0">
            <a:off x="5452715" y="5573201"/>
            <a:ext cx="5194466" cy="964797"/>
          </a:xfrm>
          <a:prstGeom prst="rect">
            <a:avLst/>
          </a:prstGeom>
          <a:ln/>
        </p:spPr>
        <p:txBody>
          <a:bodyPr anchor="t" rtlCol="false" lIns="123825" rIns="57150" tIns="57150" bIns="57150" anchorCtr="false" vert="horz" wrap="square">
            <a:noAutofit/>
          </a:bodyPr>
          <a:lstStyle/>
          <a:p>
            <a:pPr algn="l">
              <a:lnSpc>
                <a:spcPct val="114999"/>
              </a:lnSpc>
            </a:pPr>
            <a:r>
              <a:rPr lang="en-US" sz="1350">
                <a:solidFill>
                  <a:schemeClr val="dk1">
                    <a:alpha val="100000"/>
                  </a:schemeClr>
                </a:solidFill>
                <a:latin typeface="Noto Sans SC"/>
                <a:ea typeface="Noto Sans SC"/>
                <a:cs typeface="Noto Sans SC"/>
              </a:rPr>
              <a:t> Fokus pada program loyalitas dan retensi untuk menjaga kontribusi pelanggan besar sambil menemukan peluang dengan pelanggan baru.</a:t>
            </a:r>
          </a:p>
        </p:txBody>
      </p:sp>
      <p:sp>
        <p:nvSpPr>
          <p:cNvPr name="AutoShape 8" id="8"/>
          <p:cNvSpPr/>
          <p:nvPr/>
        </p:nvSpPr>
        <p:spPr>
          <a:xfrm rot="0">
            <a:off x="5347614" y="3298365"/>
            <a:ext cx="5299568" cy="468573"/>
          </a:xfrm>
          <a:prstGeom prst="roundRect">
            <a:avLst>
              <a:gd fmla="val 50000" name="adj"/>
            </a:avLst>
          </a:prstGeom>
          <a:solidFill>
            <a:schemeClr val="accent2">
              <a:alpha val="100000"/>
              <a:lumMod val="75000"/>
            </a:schemeClr>
          </a:solidFill>
          <a:ln/>
        </p:spPr>
      </p:sp>
      <p:sp>
        <p:nvSpPr>
          <p:cNvPr name="AutoShape 9" id="9"/>
          <p:cNvSpPr/>
          <p:nvPr/>
        </p:nvSpPr>
        <p:spPr>
          <a:xfrm rot="0">
            <a:off x="6414867" y="3276708"/>
            <a:ext cx="3165062" cy="454737"/>
          </a:xfrm>
          <a:prstGeom prst="rect">
            <a:avLst/>
          </a:prstGeom>
          <a:noFill/>
          <a:ln/>
        </p:spPr>
        <p:txBody>
          <a:bodyPr anchor="b" rtlCol="false" tIns="45720" lIns="91440" bIns="45720" rIns="91440" anchorCtr="true" vert="horz" wrap="square">
            <a:normAutofit/>
          </a:bodyPr>
          <a:lstStyle/>
          <a:p>
            <a:pPr algn="ctr">
              <a:defRPr/>
            </a:pPr>
            <a:r>
              <a:rPr lang="en-US" b="true" sz="1800">
                <a:solidFill>
                  <a:srgbClr val="FFFFFF">
                    <a:alpha val="100000"/>
                  </a:srgbClr>
                </a:solidFill>
                <a:latin typeface="Noto Sans SC"/>
                <a:ea typeface="Noto Sans SC"/>
                <a:cs typeface="Noto Sans SC"/>
              </a:rPr>
              <a:t>Perlunya diversifikasi</a:t>
            </a:r>
            <a:endParaRPr lang="en-US" sz="1100"/>
          </a:p>
        </p:txBody>
      </p:sp>
      <p:sp>
        <p:nvSpPr>
          <p:cNvPr name="TextBox 10" id="10"/>
          <p:cNvSpPr txBox="true"/>
          <p:nvPr/>
        </p:nvSpPr>
        <p:spPr>
          <a:xfrm rot="0">
            <a:off x="5452715" y="3804364"/>
            <a:ext cx="5194466" cy="1061273"/>
          </a:xfrm>
          <a:prstGeom prst="rect">
            <a:avLst/>
          </a:prstGeom>
          <a:ln/>
        </p:spPr>
        <p:txBody>
          <a:bodyPr anchor="t" rtlCol="false" lIns="123825" rIns="57150" tIns="57150" bIns="57150" anchorCtr="false" vert="horz" wrap="square">
            <a:noAutofit/>
          </a:bodyPr>
          <a:lstStyle/>
          <a:p>
            <a:pPr algn="l">
              <a:lnSpc>
                <a:spcPct val="114999"/>
              </a:lnSpc>
            </a:pPr>
            <a:r>
              <a:rPr lang="en-US" sz="1350">
                <a:solidFill>
                  <a:schemeClr val="dk1">
                    <a:alpha val="100000"/>
                  </a:schemeClr>
                </a:solidFill>
                <a:latin typeface="Noto Sans SC"/>
                <a:ea typeface="Noto Sans SC"/>
                <a:cs typeface="Noto Sans SC"/>
              </a:rPr>
              <a:t> Penting untuk memperluas basis pelanggan agar ketergantungan pada pelanggan utama dapat dikurangi tanpa mengurangi hubungan baik yang telah terjalin.</a:t>
            </a:r>
          </a:p>
        </p:txBody>
      </p:sp>
      <p:sp>
        <p:nvSpPr>
          <p:cNvPr name="AutoShape 11" id="11"/>
          <p:cNvSpPr/>
          <p:nvPr/>
        </p:nvSpPr>
        <p:spPr>
          <a:xfrm rot="0">
            <a:off x="5347614" y="1556561"/>
            <a:ext cx="5299568" cy="468573"/>
          </a:xfrm>
          <a:prstGeom prst="roundRect">
            <a:avLst>
              <a:gd fmla="val 50000" name="adj"/>
            </a:avLst>
          </a:prstGeom>
          <a:solidFill>
            <a:schemeClr val="accent1">
              <a:alpha val="100000"/>
            </a:schemeClr>
          </a:solidFill>
          <a:ln/>
        </p:spPr>
      </p:sp>
      <p:sp>
        <p:nvSpPr>
          <p:cNvPr name="AutoShape 12" id="12"/>
          <p:cNvSpPr/>
          <p:nvPr/>
        </p:nvSpPr>
        <p:spPr>
          <a:xfrm rot="0">
            <a:off x="6414867" y="1534903"/>
            <a:ext cx="3165062" cy="454737"/>
          </a:xfrm>
          <a:prstGeom prst="rect">
            <a:avLst/>
          </a:prstGeom>
          <a:noFill/>
          <a:ln/>
        </p:spPr>
        <p:txBody>
          <a:bodyPr anchor="b" rtlCol="false" tIns="45720" lIns="91440" bIns="45720" rIns="91440" anchorCtr="true" vert="horz" wrap="square">
            <a:normAutofit/>
          </a:bodyPr>
          <a:lstStyle/>
          <a:p>
            <a:pPr algn="ctr">
              <a:defRPr/>
            </a:pPr>
            <a:r>
              <a:rPr lang="en-US" b="true" sz="1800">
                <a:solidFill>
                  <a:srgbClr val="FFFFFF">
                    <a:alpha val="100000"/>
                  </a:srgbClr>
                </a:solidFill>
                <a:latin typeface="Noto Sans SC"/>
                <a:ea typeface="Noto Sans SC"/>
                <a:cs typeface="Noto Sans SC"/>
              </a:rPr>
              <a:t>Ketergantungan tinggi</a:t>
            </a:r>
            <a:endParaRPr lang="en-US" sz="1100"/>
          </a:p>
        </p:txBody>
      </p:sp>
      <p:sp>
        <p:nvSpPr>
          <p:cNvPr name="TextBox 13" id="13"/>
          <p:cNvSpPr txBox="true"/>
          <p:nvPr/>
        </p:nvSpPr>
        <p:spPr>
          <a:xfrm rot="0">
            <a:off x="5452715" y="2062560"/>
            <a:ext cx="5194466" cy="1057947"/>
          </a:xfrm>
          <a:prstGeom prst="rect">
            <a:avLst/>
          </a:prstGeom>
          <a:ln/>
        </p:spPr>
        <p:txBody>
          <a:bodyPr anchor="t" rtlCol="false" lIns="123825" rIns="57150" tIns="57150" bIns="57150" anchorCtr="false" vert="horz" wrap="square">
            <a:noAutofit/>
          </a:bodyPr>
          <a:lstStyle/>
          <a:p>
            <a:pPr algn="l">
              <a:lnSpc>
                <a:spcPct val="114999"/>
              </a:lnSpc>
            </a:pPr>
            <a:r>
              <a:rPr lang="en-US" sz="1350">
                <a:solidFill>
                  <a:schemeClr val="dk1">
                    <a:alpha val="100000"/>
                  </a:schemeClr>
                </a:solidFill>
                <a:latin typeface="Noto Sans SC"/>
                <a:ea typeface="Noto Sans SC"/>
                <a:cs typeface="Noto Sans SC"/>
              </a:rPr>
              <a:t> Identifikasi bahwa lima pelanggan utama menyumbang sebagian besar pendapatan perusahaan dan menjadi pelanggan prioritas.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12500" r="12500"/>
          <a:stretch>
            <a:fillRect/>
          </a:stretch>
        </p:blipFill>
        <p:spPr>
          <a:xfrm rot="0">
            <a:off x="640619" y="1239230"/>
            <a:ext cx="3783578" cy="5044771"/>
          </a:xfrm>
          <a:prstGeom prst="rect">
            <a:avLst/>
          </a:prstGeom>
        </p:spPr>
      </p:pic>
      <p:sp>
        <p:nvSpPr>
          <p:cNvPr name="TextBox 3" id="3"/>
          <p:cNvSpPr txBox="true"/>
          <p:nvPr/>
        </p:nvSpPr>
        <p:spPr>
          <a:xfrm rot="0">
            <a:off x="476023" y="265328"/>
            <a:ext cx="1123950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dk2">
                    <a:alpha val="100000"/>
                  </a:schemeClr>
                </a:solidFill>
                <a:latin typeface="Noto Sans SC"/>
                <a:ea typeface="Noto Sans SC"/>
                <a:cs typeface="Noto Sans SC"/>
              </a:rPr>
              <a:t>Analisis Produk</a:t>
            </a:r>
          </a:p>
        </p:txBody>
      </p:sp>
      <p:sp>
        <p:nvSpPr>
          <p:cNvPr name="AutoShape 4" id="4"/>
          <p:cNvSpPr/>
          <p:nvPr/>
        </p:nvSpPr>
        <p:spPr>
          <a:xfrm rot="0">
            <a:off x="4195024" y="4787018"/>
            <a:ext cx="701468" cy="550104"/>
          </a:xfrm>
          <a:prstGeom prst="rect">
            <a:avLst/>
          </a:prstGeom>
          <a:solidFill>
            <a:schemeClr val="accent1">
              <a:alpha val="100000"/>
            </a:schemeClr>
          </a:solidFill>
          <a:ln/>
        </p:spPr>
      </p:sp>
      <p:sp>
        <p:nvSpPr>
          <p:cNvPr name="AutoShape 5" id="5"/>
          <p:cNvSpPr/>
          <p:nvPr/>
        </p:nvSpPr>
        <p:spPr>
          <a:xfrm rot="0">
            <a:off x="4195024" y="3018088"/>
            <a:ext cx="701468" cy="550104"/>
          </a:xfrm>
          <a:prstGeom prst="rect">
            <a:avLst/>
          </a:prstGeom>
          <a:solidFill>
            <a:schemeClr val="accent1">
              <a:alpha val="100000"/>
            </a:schemeClr>
          </a:solidFill>
          <a:ln/>
        </p:spPr>
      </p:sp>
      <p:sp>
        <p:nvSpPr>
          <p:cNvPr name="AutoShape 6" id="6"/>
          <p:cNvSpPr/>
          <p:nvPr/>
        </p:nvSpPr>
        <p:spPr>
          <a:xfrm rot="0">
            <a:off x="4195024" y="1237957"/>
            <a:ext cx="701468" cy="550104"/>
          </a:xfrm>
          <a:prstGeom prst="rect">
            <a:avLst/>
          </a:prstGeom>
          <a:solidFill>
            <a:schemeClr val="accent1">
              <a:alpha val="100000"/>
            </a:schemeClr>
          </a:solidFill>
          <a:ln/>
        </p:spPr>
      </p:sp>
      <p:sp>
        <p:nvSpPr>
          <p:cNvPr name="TextBox 7" id="7"/>
          <p:cNvSpPr txBox="true"/>
          <p:nvPr/>
        </p:nvSpPr>
        <p:spPr>
          <a:xfrm rot="0">
            <a:off x="5259845" y="2945478"/>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Fokus strategis</a:t>
            </a:r>
          </a:p>
        </p:txBody>
      </p:sp>
      <p:sp>
        <p:nvSpPr>
          <p:cNvPr name="TextBox 8" id="8"/>
          <p:cNvSpPr txBox="true"/>
          <p:nvPr/>
        </p:nvSpPr>
        <p:spPr>
          <a:xfrm rot="0">
            <a:off x="5259845" y="3472246"/>
            <a:ext cx="6124575" cy="1247775"/>
          </a:xfrm>
          <a:prstGeom prst="rect">
            <a:avLst/>
          </a:prstGeom>
          <a:ln/>
        </p:spPr>
        <p:txBody>
          <a:bodyPr anchor="t" rtlCol="false" lIns="123825" rIns="57150" tIns="123825" bIns="123825" anchorCtr="false" vert="horz" wrap="square">
            <a:normAutofit/>
          </a:bodyPr>
          <a:lstStyle/>
          <a:p>
            <a:pPr>
              <a:lnSpc>
                <a:spcPct val="140000"/>
              </a:lnSpc>
            </a:pPr>
            <a:r>
              <a:rPr lang="en-US" sz="1500">
                <a:solidFill>
                  <a:schemeClr val="dk1">
                    <a:alpha val="100000"/>
                  </a:schemeClr>
                </a:solidFill>
                <a:latin typeface="Noto Sans SC"/>
                <a:ea typeface="Noto Sans SC"/>
                <a:cs typeface="Noto Sans SC"/>
              </a:rPr>
              <a:t>Produk yang memiliki kontribusi tinggi harus menjadi prioritas dalam strategi distribusi dan promosi untuk meningkatkan volume penjualan.</a:t>
            </a:r>
          </a:p>
        </p:txBody>
      </p:sp>
      <p:sp>
        <p:nvSpPr>
          <p:cNvPr name="TextBox 9" id="9"/>
          <p:cNvSpPr txBox="true"/>
          <p:nvPr/>
        </p:nvSpPr>
        <p:spPr>
          <a:xfrm rot="0">
            <a:off x="5272199" y="4714408"/>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Optimalisasi pengembangan</a:t>
            </a:r>
          </a:p>
        </p:txBody>
      </p:sp>
      <p:sp>
        <p:nvSpPr>
          <p:cNvPr name="TextBox 10" id="10"/>
          <p:cNvSpPr txBox="true"/>
          <p:nvPr/>
        </p:nvSpPr>
        <p:spPr>
          <a:xfrm rot="0">
            <a:off x="5272199" y="5252378"/>
            <a:ext cx="6124575" cy="1247775"/>
          </a:xfrm>
          <a:prstGeom prst="rect">
            <a:avLst/>
          </a:prstGeom>
          <a:ln/>
        </p:spPr>
        <p:txBody>
          <a:bodyPr anchor="t" rtlCol="false" lIns="123825" rIns="57150" tIns="123825" bIns="123825" anchorCtr="false" vert="horz" wrap="square">
            <a:normAutofit/>
          </a:bodyPr>
          <a:lstStyle/>
          <a:p>
            <a:pPr>
              <a:lnSpc>
                <a:spcPct val="140000"/>
              </a:lnSpc>
            </a:pPr>
            <a:r>
              <a:rPr lang="en-US" sz="1500">
                <a:solidFill>
                  <a:schemeClr val="dk1">
                    <a:alpha val="100000"/>
                  </a:schemeClr>
                </a:solidFill>
                <a:latin typeface="Noto Sans SC"/>
                <a:ea typeface="Noto Sans SC"/>
                <a:cs typeface="Noto Sans SC"/>
              </a:rPr>
              <a:t>Lakukan inovasi pada produk dengan kontribusi tinggi untuk meningkatkan daya saing dan mempertahankan pertumbuhan penjualan.</a:t>
            </a:r>
          </a:p>
        </p:txBody>
      </p:sp>
      <p:sp>
        <p:nvSpPr>
          <p:cNvPr name="TextBox 11" id="11"/>
          <p:cNvSpPr txBox="true"/>
          <p:nvPr/>
        </p:nvSpPr>
        <p:spPr>
          <a:xfrm rot="0">
            <a:off x="5272221" y="1165346"/>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Produk utama</a:t>
            </a:r>
          </a:p>
        </p:txBody>
      </p:sp>
      <p:sp>
        <p:nvSpPr>
          <p:cNvPr name="TextBox 12" id="12"/>
          <p:cNvSpPr txBox="true"/>
          <p:nvPr/>
        </p:nvSpPr>
        <p:spPr>
          <a:xfrm rot="0">
            <a:off x="5272221" y="1692114"/>
            <a:ext cx="6124575" cy="1247775"/>
          </a:xfrm>
          <a:prstGeom prst="rect">
            <a:avLst/>
          </a:prstGeom>
          <a:ln/>
        </p:spPr>
        <p:txBody>
          <a:bodyPr anchor="t" rtlCol="false" lIns="123825" rIns="57150" tIns="123825" bIns="123825" anchorCtr="false" vert="horz" wrap="square">
            <a:normAutofit/>
          </a:bodyPr>
          <a:lstStyle/>
          <a:p>
            <a:pPr>
              <a:lnSpc>
                <a:spcPct val="140000"/>
              </a:lnSpc>
            </a:pPr>
            <a:r>
              <a:rPr lang="en-US" sz="1500">
                <a:solidFill>
                  <a:schemeClr val="dk1">
                    <a:alpha val="100000"/>
                  </a:schemeClr>
                </a:solidFill>
                <a:latin typeface="Noto Sans SC"/>
                <a:ea typeface="Noto Sans SC"/>
                <a:cs typeface="Noto Sans SC"/>
              </a:rPr>
              <a:t>Penjualan lebih banyak terkonsentrasi pada beberapa produk tertentu, yang menunjukkan kontribusi tinggi terhadap pendapatan keseluruhan.</a:t>
            </a:r>
          </a:p>
        </p:txBody>
      </p:sp>
      <p:sp>
        <p:nvSpPr>
          <p:cNvPr name="AutoShape 13" id="13"/>
          <p:cNvSpPr/>
          <p:nvPr/>
        </p:nvSpPr>
        <p:spPr>
          <a:xfrm rot="0">
            <a:off x="4629608" y="4787018"/>
            <a:ext cx="550104" cy="550104"/>
          </a:xfrm>
          <a:prstGeom prst="ellipse">
            <a:avLst/>
          </a:prstGeom>
          <a:solidFill>
            <a:schemeClr val="accent1">
              <a:alpha val="100000"/>
            </a:schemeClr>
          </a:solidFill>
          <a:ln/>
        </p:spPr>
      </p:sp>
      <p:sp>
        <p:nvSpPr>
          <p:cNvPr name="AutoShape 14" id="14"/>
          <p:cNvSpPr/>
          <p:nvPr/>
        </p:nvSpPr>
        <p:spPr>
          <a:xfrm rot="0">
            <a:off x="3911804" y="4787018"/>
            <a:ext cx="550104" cy="550104"/>
          </a:xfrm>
          <a:prstGeom prst="ellipse">
            <a:avLst/>
          </a:prstGeom>
          <a:solidFill>
            <a:schemeClr val="accent1">
              <a:alpha val="100000"/>
            </a:schemeClr>
          </a:solidFill>
          <a:ln/>
        </p:spPr>
      </p:sp>
      <p:sp>
        <p:nvSpPr>
          <p:cNvPr name="AutoShape 15" id="15"/>
          <p:cNvSpPr/>
          <p:nvPr/>
        </p:nvSpPr>
        <p:spPr>
          <a:xfrm rot="0">
            <a:off x="4629608" y="3018088"/>
            <a:ext cx="550104" cy="550104"/>
          </a:xfrm>
          <a:prstGeom prst="ellipse">
            <a:avLst/>
          </a:prstGeom>
          <a:solidFill>
            <a:schemeClr val="accent1">
              <a:alpha val="100000"/>
            </a:schemeClr>
          </a:solidFill>
          <a:ln/>
        </p:spPr>
      </p:sp>
      <p:sp>
        <p:nvSpPr>
          <p:cNvPr name="AutoShape 16" id="16"/>
          <p:cNvSpPr/>
          <p:nvPr/>
        </p:nvSpPr>
        <p:spPr>
          <a:xfrm rot="0">
            <a:off x="3911804" y="3018088"/>
            <a:ext cx="550104" cy="550104"/>
          </a:xfrm>
          <a:prstGeom prst="ellipse">
            <a:avLst/>
          </a:prstGeom>
          <a:solidFill>
            <a:schemeClr val="accent1">
              <a:alpha val="100000"/>
            </a:schemeClr>
          </a:solidFill>
          <a:ln/>
        </p:spPr>
      </p:sp>
      <p:sp>
        <p:nvSpPr>
          <p:cNvPr name="AutoShape 17" id="17"/>
          <p:cNvSpPr/>
          <p:nvPr/>
        </p:nvSpPr>
        <p:spPr>
          <a:xfrm rot="0">
            <a:off x="4629608" y="1237957"/>
            <a:ext cx="550104" cy="550104"/>
          </a:xfrm>
          <a:prstGeom prst="ellipse">
            <a:avLst/>
          </a:prstGeom>
          <a:solidFill>
            <a:schemeClr val="accent1">
              <a:alpha val="100000"/>
            </a:schemeClr>
          </a:solidFill>
          <a:ln/>
        </p:spPr>
      </p:sp>
      <p:sp>
        <p:nvSpPr>
          <p:cNvPr name="AutoShape 18" id="18"/>
          <p:cNvSpPr/>
          <p:nvPr/>
        </p:nvSpPr>
        <p:spPr>
          <a:xfrm rot="0">
            <a:off x="3911804" y="1237957"/>
            <a:ext cx="550104" cy="550104"/>
          </a:xfrm>
          <a:prstGeom prst="ellipse">
            <a:avLst/>
          </a:prstGeom>
          <a:solidFill>
            <a:schemeClr val="accent1">
              <a:alpha val="100000"/>
            </a:schemeClr>
          </a:solidFill>
          <a:ln/>
        </p:spPr>
      </p:sp>
      <p:sp>
        <p:nvSpPr>
          <p:cNvPr name="TextBox 19" id="19"/>
          <p:cNvSpPr txBox="true"/>
          <p:nvPr/>
        </p:nvSpPr>
        <p:spPr>
          <a:xfrm rot="0">
            <a:off x="4162763" y="4825850"/>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03</a:t>
            </a:r>
          </a:p>
        </p:txBody>
      </p:sp>
      <p:sp>
        <p:nvSpPr>
          <p:cNvPr name="TextBox 20" id="20"/>
          <p:cNvSpPr txBox="true"/>
          <p:nvPr/>
        </p:nvSpPr>
        <p:spPr>
          <a:xfrm rot="0">
            <a:off x="4162763" y="3056920"/>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02</a:t>
            </a:r>
          </a:p>
        </p:txBody>
      </p:sp>
      <p:sp>
        <p:nvSpPr>
          <p:cNvPr name="TextBox 21" id="21"/>
          <p:cNvSpPr txBox="true"/>
          <p:nvPr/>
        </p:nvSpPr>
        <p:spPr>
          <a:xfrm rot="0">
            <a:off x="4162763" y="1276789"/>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2589139" y="4907596"/>
            <a:ext cx="8609341" cy="1478267"/>
          </a:xfrm>
          <a:prstGeom prst="roundRect">
            <a:avLst>
              <a:gd fmla="val 16667" name="adj"/>
            </a:avLst>
          </a:prstGeom>
          <a:solidFill>
            <a:schemeClr val="lt2">
              <a:alpha val="100000"/>
            </a:schemeClr>
          </a:solidFill>
          <a:ln/>
        </p:spPr>
      </p:sp>
      <p:sp>
        <p:nvSpPr>
          <p:cNvPr name="AutoShape 3" id="3"/>
          <p:cNvSpPr/>
          <p:nvPr/>
        </p:nvSpPr>
        <p:spPr>
          <a:xfrm rot="0">
            <a:off x="965148" y="3145225"/>
            <a:ext cx="8609341" cy="1478267"/>
          </a:xfrm>
          <a:prstGeom prst="roundRect">
            <a:avLst>
              <a:gd fmla="val 16667" name="adj"/>
            </a:avLst>
          </a:prstGeom>
          <a:solidFill>
            <a:schemeClr val="lt2">
              <a:alpha val="100000"/>
            </a:schemeClr>
          </a:solidFill>
          <a:ln/>
        </p:spPr>
      </p:sp>
      <p:sp>
        <p:nvSpPr>
          <p:cNvPr name="AutoShape 4" id="4"/>
          <p:cNvSpPr/>
          <p:nvPr/>
        </p:nvSpPr>
        <p:spPr>
          <a:xfrm rot="0">
            <a:off x="2493889" y="1358958"/>
            <a:ext cx="8609341" cy="1478267"/>
          </a:xfrm>
          <a:prstGeom prst="roundRect">
            <a:avLst>
              <a:gd fmla="val 16667" name="adj"/>
            </a:avLst>
          </a:prstGeom>
          <a:solidFill>
            <a:schemeClr val="lt2">
              <a:alpha val="100000"/>
            </a:schemeClr>
          </a:solidFill>
          <a:ln/>
        </p:spPr>
      </p:sp>
      <p:sp>
        <p:nvSpPr>
          <p:cNvPr name="TextBox 5" id="5"/>
          <p:cNvSpPr txBox="true"/>
          <p:nvPr/>
        </p:nvSpPr>
        <p:spPr>
          <a:xfrm rot="0">
            <a:off x="3283333" y="1796843"/>
            <a:ext cx="7497178" cy="972854"/>
          </a:xfrm>
          <a:prstGeom prst="rect">
            <a:avLst/>
          </a:prstGeom>
          <a:ln/>
        </p:spPr>
        <p:txBody>
          <a:bodyPr anchor="t" rtlCol="false" lIns="114300" rIns="114300" tIns="57150" bIns="57150" anchorCtr="false" vert="horz" wrap="square">
            <a:noAutofit/>
          </a:bodyPr>
          <a:lstStyle/>
          <a:p>
            <a:pPr>
              <a:lnSpc>
                <a:spcPct val="120000"/>
              </a:lnSpc>
            </a:pPr>
            <a:r>
              <a:rPr lang="en-US" sz="1500">
                <a:solidFill>
                  <a:schemeClr val="dk1">
                    <a:alpha val="100000"/>
                  </a:schemeClr>
                </a:solidFill>
                <a:latin typeface="Noto Sans SC"/>
                <a:ea typeface="Noto Sans SC"/>
                <a:cs typeface="Noto Sans SC"/>
              </a:rPr>
              <a:t> Penjualan aktual cenderung di bawah target sepanjang tahun, menunjukkan perlunya revisi analisis target atau strategi penjualan yang lebih efektif.</a:t>
            </a:r>
          </a:p>
        </p:txBody>
      </p:sp>
      <p:pic>
        <p:nvPicPr>
          <p:cNvPr name="Picture 6" id="6"/>
          <p:cNvPicPr>
            <a:picLocks noChangeAspect="true"/>
          </p:cNvPicPr>
          <p:nvPr/>
        </p:nvPicPr>
        <p:blipFill>
          <a:blip r:embed="rId3"/>
          <a:srcRect l="5282" r="5282"/>
          <a:stretch>
            <a:fillRect/>
          </a:stretch>
        </p:blipFill>
        <p:spPr>
          <a:xfrm rot="0">
            <a:off x="1113196" y="1262384"/>
            <a:ext cx="1926336" cy="1682496"/>
          </a:xfrm>
          <a:prstGeom prst="hexagon">
            <a:avLst/>
          </a:prstGeom>
        </p:spPr>
      </p:pic>
      <p:pic>
        <p:nvPicPr>
          <p:cNvPr name="Picture 7" id="7"/>
          <p:cNvPicPr>
            <a:picLocks noChangeAspect="true"/>
          </p:cNvPicPr>
          <p:nvPr/>
        </p:nvPicPr>
        <p:blipFill>
          <a:blip r:embed="rId4"/>
          <a:srcRect l="14984" r="14984"/>
          <a:stretch>
            <a:fillRect/>
          </a:stretch>
        </p:blipFill>
        <p:spPr>
          <a:xfrm rot="0">
            <a:off x="9176895" y="3043110"/>
            <a:ext cx="1926336" cy="1682496"/>
          </a:xfrm>
          <a:prstGeom prst="hexagon">
            <a:avLst/>
          </a:prstGeom>
        </p:spPr>
      </p:pic>
      <p:pic>
        <p:nvPicPr>
          <p:cNvPr name="Picture 8" id="8"/>
          <p:cNvPicPr>
            <a:picLocks noChangeAspect="true"/>
          </p:cNvPicPr>
          <p:nvPr/>
        </p:nvPicPr>
        <p:blipFill>
          <a:blip r:embed="rId5"/>
          <a:srcRect t="6329" b="6329"/>
          <a:stretch>
            <a:fillRect/>
          </a:stretch>
        </p:blipFill>
        <p:spPr>
          <a:xfrm rot="0">
            <a:off x="1113196" y="4824531"/>
            <a:ext cx="1926336" cy="1682496"/>
          </a:xfrm>
          <a:prstGeom prst="hexagon">
            <a:avLst/>
          </a:prstGeom>
        </p:spPr>
      </p:pic>
      <p:sp>
        <p:nvSpPr>
          <p:cNvPr name="TextBox 9" id="9"/>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Perbandingan Aktual vs Target</a:t>
            </a:r>
          </a:p>
        </p:txBody>
      </p:sp>
      <p:sp>
        <p:nvSpPr>
          <p:cNvPr name="TextBox 10" id="10"/>
          <p:cNvSpPr txBox="true"/>
          <p:nvPr/>
        </p:nvSpPr>
        <p:spPr>
          <a:xfrm rot="0">
            <a:off x="3273808" y="1404023"/>
            <a:ext cx="6148089"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Kesenjangan pencapaian</a:t>
            </a:r>
          </a:p>
        </p:txBody>
      </p:sp>
      <p:sp>
        <p:nvSpPr>
          <p:cNvPr name="TextBox 11" id="11"/>
          <p:cNvSpPr txBox="true"/>
          <p:nvPr/>
        </p:nvSpPr>
        <p:spPr>
          <a:xfrm rot="0">
            <a:off x="1530470" y="3566057"/>
            <a:ext cx="7497178" cy="972854"/>
          </a:xfrm>
          <a:prstGeom prst="rect">
            <a:avLst/>
          </a:prstGeom>
          <a:ln/>
        </p:spPr>
        <p:txBody>
          <a:bodyPr anchor="t" rtlCol="false" lIns="114300" rIns="114300" tIns="57150" bIns="57150" anchorCtr="false" vert="horz" wrap="square">
            <a:noAutofit/>
          </a:bodyPr>
          <a:lstStyle/>
          <a:p>
            <a:pPr>
              <a:lnSpc>
                <a:spcPct val="120000"/>
              </a:lnSpc>
            </a:pPr>
            <a:r>
              <a:rPr lang="en-US" sz="1500">
                <a:solidFill>
                  <a:schemeClr val="dk1">
                    <a:alpha val="100000"/>
                  </a:schemeClr>
                </a:solidFill>
                <a:latin typeface="Noto Sans SC"/>
                <a:ea typeface="Noto Sans SC"/>
                <a:cs typeface="Noto Sans SC"/>
              </a:rPr>
              <a:t> Kajian ulang terhadap target penjualan akan menentukan apakah target yang ditetapkan realistis dan sesuai dengan kondisi pasar.</a:t>
            </a:r>
          </a:p>
        </p:txBody>
      </p:sp>
      <p:sp>
        <p:nvSpPr>
          <p:cNvPr name="TextBox 12" id="12"/>
          <p:cNvSpPr txBox="true"/>
          <p:nvPr/>
        </p:nvSpPr>
        <p:spPr>
          <a:xfrm rot="0">
            <a:off x="1520945" y="3173238"/>
            <a:ext cx="6148089"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Evaluasi target</a:t>
            </a:r>
          </a:p>
        </p:txBody>
      </p:sp>
      <p:sp>
        <p:nvSpPr>
          <p:cNvPr name="TextBox 13" id="13"/>
          <p:cNvSpPr txBox="true"/>
          <p:nvPr/>
        </p:nvSpPr>
        <p:spPr>
          <a:xfrm rot="0">
            <a:off x="3325984" y="5352046"/>
            <a:ext cx="7497178" cy="972854"/>
          </a:xfrm>
          <a:prstGeom prst="rect">
            <a:avLst/>
          </a:prstGeom>
          <a:ln/>
        </p:spPr>
        <p:txBody>
          <a:bodyPr anchor="t" rtlCol="false" lIns="114300" rIns="114300" tIns="57150" bIns="57150" anchorCtr="false" vert="horz" wrap="square">
            <a:noAutofit/>
          </a:bodyPr>
          <a:lstStyle/>
          <a:p>
            <a:pPr>
              <a:lnSpc>
                <a:spcPct val="120000"/>
              </a:lnSpc>
            </a:pPr>
            <a:r>
              <a:rPr lang="en-US" sz="1500">
                <a:solidFill>
                  <a:schemeClr val="dk1">
                    <a:alpha val="100000"/>
                  </a:schemeClr>
                </a:solidFill>
                <a:latin typeface="Noto Sans SC"/>
                <a:ea typeface="Noto Sans SC"/>
                <a:cs typeface="Noto Sans SC"/>
              </a:rPr>
              <a:t> Solusi jangka pendek seperti pelatihan tambahan atau diskusi strategi antara anggota tim diperlukan untuk membantu mendekatkan pencapaian aktual dengan target.</a:t>
            </a:r>
          </a:p>
        </p:txBody>
      </p:sp>
      <p:sp>
        <p:nvSpPr>
          <p:cNvPr name="TextBox 14" id="14"/>
          <p:cNvSpPr txBox="true"/>
          <p:nvPr/>
        </p:nvSpPr>
        <p:spPr>
          <a:xfrm rot="0">
            <a:off x="3316459" y="4959226"/>
            <a:ext cx="6148089" cy="449970"/>
          </a:xfrm>
          <a:prstGeom prst="rect">
            <a:avLst/>
          </a:prstGeom>
          <a:ln/>
        </p:spPr>
        <p:txBody>
          <a:bodyPr anchor="ctr" rtlCol="false" lIns="114300" rIns="114300" tIns="57150" bIns="57150" anchorCtr="false" vert="horz" wrap="square">
            <a:noAutofit/>
          </a:bodyPr>
          <a:lstStyle/>
          <a:p>
            <a:pPr>
              <a:lnSpc>
                <a:spcPct val="77000"/>
              </a:lnSpc>
            </a:pPr>
            <a:r>
              <a:rPr lang="en-US" b="true" sz="2000">
                <a:solidFill>
                  <a:schemeClr val="accent1">
                    <a:alpha val="100000"/>
                  </a:schemeClr>
                </a:solidFill>
                <a:latin typeface="Noto Sans SC"/>
                <a:ea typeface="Noto Sans SC"/>
                <a:cs typeface="Noto Sans SC"/>
              </a:rPr>
              <a:t>Peningkatan strategi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06</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Prakiraan Penjualan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Prakiraan Penjualan</a:t>
            </a:r>
          </a:p>
        </p:txBody>
      </p:sp>
      <p:sp>
        <p:nvSpPr>
          <p:cNvPr name="AutoShape 3" id="3"/>
          <p:cNvSpPr/>
          <p:nvPr/>
        </p:nvSpPr>
        <p:spPr>
          <a:xfrm rot="0">
            <a:off x="537512" y="1664304"/>
            <a:ext cx="638131" cy="638131"/>
          </a:xfrm>
          <a:prstGeom prst="ellipse">
            <a:avLst/>
          </a:prstGeom>
          <a:solidFill>
            <a:schemeClr val="accent1">
              <a:alpha val="20000"/>
            </a:schemeClr>
          </a:solidFill>
          <a:ln/>
        </p:spPr>
      </p:sp>
      <p:sp>
        <p:nvSpPr>
          <p:cNvPr name="TextBox 4" id="4"/>
          <p:cNvSpPr txBox="true"/>
          <p:nvPr/>
        </p:nvSpPr>
        <p:spPr>
          <a:xfrm rot="0">
            <a:off x="1300882" y="1463721"/>
            <a:ext cx="6886575" cy="765904"/>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Proyeksi tren stabil</a:t>
            </a:r>
          </a:p>
        </p:txBody>
      </p:sp>
      <p:sp>
        <p:nvSpPr>
          <p:cNvPr name="TextBox 5" id="5"/>
          <p:cNvSpPr txBox="true"/>
          <p:nvPr/>
        </p:nvSpPr>
        <p:spPr>
          <a:xfrm rot="0">
            <a:off x="1300882" y="1998589"/>
            <a:ext cx="6891292" cy="1083679"/>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Penjualan selama tiga bulan ke depan diperkirakan stabil dengan rentang ±8,0–8,2 miliar per bulan. Fluktuasi kecil dalam periode tersebut diasumsikan didorong oleh pola pembelian konsumen yang relatif konsisten.</a:t>
            </a:r>
          </a:p>
        </p:txBody>
      </p:sp>
      <p:sp>
        <p:nvSpPr>
          <p:cNvPr name="AutoShape 6" id="6"/>
          <p:cNvSpPr/>
          <p:nvPr/>
        </p:nvSpPr>
        <p:spPr>
          <a:xfrm rot="0">
            <a:off x="537512" y="3384629"/>
            <a:ext cx="638131" cy="638131"/>
          </a:xfrm>
          <a:prstGeom prst="ellipse">
            <a:avLst/>
          </a:prstGeom>
          <a:solidFill>
            <a:schemeClr val="accent1">
              <a:alpha val="20000"/>
            </a:schemeClr>
          </a:solidFill>
          <a:ln/>
        </p:spPr>
      </p:sp>
      <p:sp>
        <p:nvSpPr>
          <p:cNvPr name="TextBox 7" id="7"/>
          <p:cNvSpPr txBox="true"/>
          <p:nvPr/>
        </p:nvSpPr>
        <p:spPr>
          <a:xfrm rot="0">
            <a:off x="1300882" y="3182098"/>
            <a:ext cx="6886575" cy="769800"/>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Optimisme bertumbuh</a:t>
            </a:r>
          </a:p>
        </p:txBody>
      </p:sp>
      <p:sp>
        <p:nvSpPr>
          <p:cNvPr name="AutoShape 8" id="8"/>
          <p:cNvSpPr/>
          <p:nvPr/>
        </p:nvSpPr>
        <p:spPr>
          <a:xfrm rot="0">
            <a:off x="537512" y="5104954"/>
            <a:ext cx="638131" cy="638131"/>
          </a:xfrm>
          <a:prstGeom prst="ellipse">
            <a:avLst/>
          </a:prstGeom>
          <a:solidFill>
            <a:schemeClr val="accent1">
              <a:alpha val="20000"/>
            </a:schemeClr>
          </a:solidFill>
          <a:ln/>
        </p:spPr>
      </p:sp>
      <p:sp>
        <p:nvSpPr>
          <p:cNvPr name="TextBox 9" id="9"/>
          <p:cNvSpPr txBox="true"/>
          <p:nvPr/>
        </p:nvSpPr>
        <p:spPr>
          <a:xfrm rot="0">
            <a:off x="1300882" y="4920230"/>
            <a:ext cx="6886575" cy="734184"/>
          </a:xfrm>
          <a:prstGeom prst="rect">
            <a:avLst/>
          </a:prstGeom>
          <a:ln/>
        </p:spPr>
        <p:txBody>
          <a:bodyPr anchor="b"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Risiko dalam skenario pesimis</a:t>
            </a:r>
          </a:p>
        </p:txBody>
      </p:sp>
      <p:sp>
        <p:nvSpPr>
          <p:cNvPr name="TextBox 10" id="10"/>
          <p:cNvSpPr txBox="true"/>
          <p:nvPr/>
        </p:nvSpPr>
        <p:spPr>
          <a:xfrm rot="0">
            <a:off x="1300882" y="3741456"/>
            <a:ext cx="6891292" cy="1074439"/>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Dalam skenario optimis, penjualan dapat mencapai hingga ±10,5 miliar, mencerminkan potensi hasil dari kampanye pemasaran yang efektif dan ekspansi basis pelanggan yang sukses.</a:t>
            </a:r>
          </a:p>
        </p:txBody>
      </p:sp>
      <p:sp>
        <p:nvSpPr>
          <p:cNvPr name="TextBox 11" id="11"/>
          <p:cNvSpPr txBox="true"/>
          <p:nvPr/>
        </p:nvSpPr>
        <p:spPr>
          <a:xfrm rot="0">
            <a:off x="1300882" y="5424019"/>
            <a:ext cx="6891292" cy="1092920"/>
          </a:xfrm>
          <a:prstGeom prst="rect">
            <a:avLst/>
          </a:prstGeom>
          <a:ln/>
        </p:spPr>
        <p:txBody>
          <a:bodyPr anchor="t" rtlCol="false" lIns="123825" rIns="57150" tIns="123825" bIns="123825" anchorCtr="false" vert="horz" wrap="square">
            <a:noAutofit/>
          </a:bodyPr>
          <a:lstStyle/>
          <a:p>
            <a:pPr>
              <a:lnSpc>
                <a:spcPct val="140000"/>
              </a:lnSpc>
            </a:pPr>
            <a:r>
              <a:rPr lang="en-US" sz="1350">
                <a:solidFill>
                  <a:schemeClr val="dk1">
                    <a:alpha val="100000"/>
                  </a:schemeClr>
                </a:solidFill>
                <a:latin typeface="Noto Sans SC"/>
                <a:ea typeface="Noto Sans SC"/>
                <a:cs typeface="Noto Sans SC"/>
              </a:rPr>
              <a:t> Penurunan hingga ±5,8 miliar dalam skenario pesimis menunjukkan perlunya strategi mitigasi untuk mengantisipasi penurunan permintaan akibat kondisi eksternal seperti perubahan pasar atau daya beli pelanggan.</a:t>
            </a:r>
          </a:p>
        </p:txBody>
      </p:sp>
      <p:pic>
        <p:nvPicPr>
          <p:cNvPr name="Picture 12" id="12"/>
          <p:cNvPicPr>
            <a:picLocks noChangeAspect="true"/>
          </p:cNvPicPr>
          <p:nvPr/>
        </p:nvPicPr>
        <p:blipFill>
          <a:blip r:embed="rId3">
            <a:alphaModFix amt="100000"/>
          </a:blip>
          <a:srcRect/>
          <a:stretch>
            <a:fillRect/>
          </a:stretch>
        </p:blipFill>
        <p:spPr>
          <a:xfrm rot="0">
            <a:off x="8604472" y="1741145"/>
            <a:ext cx="4421505" cy="4421505"/>
          </a:xfrm>
          <a:prstGeom prst="ellipse">
            <a:avLst/>
          </a:prstGeom>
        </p:spPr>
      </p:pic>
      <p:cxnSp>
        <p:nvCxnSpPr>
          <p:cNvPr name="Connector 13" id="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name="Connector 14" id="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name="TextBox 15" id="15"/>
          <p:cNvSpPr txBox="true"/>
          <p:nvPr/>
        </p:nvSpPr>
        <p:spPr>
          <a:xfrm rot="0">
            <a:off x="688937" y="1685237"/>
            <a:ext cx="335280" cy="596265"/>
          </a:xfrm>
          <a:prstGeom prst="rect">
            <a:avLst/>
          </a:prstGeom>
          <a:ln/>
        </p:spPr>
        <p:txBody>
          <a:bodyPr anchor="ctr" rtlCol="false" lIns="91440" rIns="91440" tIns="45720" bIns="45720" anchorCtr="false" vert="horz" wrap="square">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name="TextBox 16" id="16"/>
          <p:cNvSpPr txBox="true"/>
          <p:nvPr/>
        </p:nvSpPr>
        <p:spPr>
          <a:xfrm rot="0">
            <a:off x="588925" y="3405562"/>
            <a:ext cx="535305" cy="596265"/>
          </a:xfrm>
          <a:prstGeom prst="rect">
            <a:avLst/>
          </a:prstGeom>
          <a:ln/>
        </p:spPr>
        <p:txBody>
          <a:bodyPr anchor="ctr" rtlCol="false" lIns="91440" rIns="91440" tIns="45720" bIns="45720" anchorCtr="false" vert="horz" wrap="square">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name="TextBox 17" id="17"/>
          <p:cNvSpPr txBox="true"/>
          <p:nvPr/>
        </p:nvSpPr>
        <p:spPr>
          <a:xfrm rot="0">
            <a:off x="588925" y="5125887"/>
            <a:ext cx="535305" cy="596265"/>
          </a:xfrm>
          <a:prstGeom prst="rect">
            <a:avLst/>
          </a:prstGeom>
          <a:ln/>
        </p:spPr>
        <p:txBody>
          <a:bodyPr anchor="ctr" rtlCol="false" lIns="91440" rIns="91440" tIns="45720" bIns="45720" anchorCtr="false" vert="horz" wrap="square">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482606" y="2134177"/>
            <a:ext cx="9894159" cy="1220464"/>
          </a:xfrm>
          <a:prstGeom prst="rect">
            <a:avLst/>
          </a:prstGeom>
          <a:ln/>
        </p:spPr>
        <p:txBody>
          <a:bodyPr anchor="t" rtlCol="false" lIns="123825" rIns="5715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Proyeksi yang stabil ini dapat digunakan sebagai acuan dalam menentukan strategi penjualan, alokasi sumber daya, dan pengelolaan stok dengan lebih efektif.</a:t>
            </a:r>
          </a:p>
        </p:txBody>
      </p:sp>
      <p:sp>
        <p:nvSpPr>
          <p:cNvPr name="TextBox 3" id="3"/>
          <p:cNvSpPr txBox="true"/>
          <p:nvPr/>
        </p:nvSpPr>
        <p:spPr>
          <a:xfrm rot="0">
            <a:off x="1482606" y="1556955"/>
            <a:ext cx="4219575" cy="738707"/>
          </a:xfrm>
          <a:prstGeom prst="rect">
            <a:avLst/>
          </a:prstGeom>
          <a:ln/>
        </p:spPr>
        <p:txBody>
          <a:bodyPr anchor="ctr" rtlCol="false" lIns="123825" rIns="57150" tIns="123825" bIns="123825" anchorCtr="false" vert="horz" wrap="square">
            <a:noAutofit/>
          </a:bodyPr>
          <a:lstStyle/>
          <a:p>
            <a:pPr>
              <a:lnSpc>
                <a:spcPct val="150000"/>
              </a:lnSpc>
            </a:pPr>
            <a:r>
              <a:rPr lang="en-US" b="true" sz="2400">
                <a:solidFill>
                  <a:schemeClr val="accent1">
                    <a:alpha val="100000"/>
                  </a:schemeClr>
                </a:solidFill>
                <a:latin typeface="Noto Sans SC"/>
                <a:ea typeface="Noto Sans SC"/>
                <a:cs typeface="Noto Sans SC"/>
              </a:rPr>
              <a:t>Dasar untuk perencanaan</a:t>
            </a:r>
          </a:p>
        </p:txBody>
      </p:sp>
      <p:sp>
        <p:nvSpPr>
          <p:cNvPr name="TextBox 4" id="4"/>
          <p:cNvSpPr txBox="true"/>
          <p:nvPr/>
        </p:nvSpPr>
        <p:spPr>
          <a:xfrm rot="0">
            <a:off x="1482606" y="4404944"/>
            <a:ext cx="9894159" cy="1526528"/>
          </a:xfrm>
          <a:prstGeom prst="rect">
            <a:avLst/>
          </a:prstGeom>
          <a:ln/>
        </p:spPr>
        <p:txBody>
          <a:bodyPr anchor="t" rtlCol="false" lIns="123825" rIns="57150" tIns="57150" bIns="5715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Hasil peramalan diharapkan memberikan panduan bagi manajemen untuk menilai kelayakan target yang ada, sekaligus mengidentifikasi peluang dan tantangan dalam jangka pendek.</a:t>
            </a:r>
          </a:p>
        </p:txBody>
      </p:sp>
      <p:sp>
        <p:nvSpPr>
          <p:cNvPr name="TextBox 5" id="5"/>
          <p:cNvSpPr txBox="true"/>
          <p:nvPr/>
        </p:nvSpPr>
        <p:spPr>
          <a:xfrm rot="0">
            <a:off x="1482606" y="3808422"/>
            <a:ext cx="4219575" cy="736876"/>
          </a:xfrm>
          <a:prstGeom prst="rect">
            <a:avLst/>
          </a:prstGeom>
          <a:ln/>
        </p:spPr>
        <p:txBody>
          <a:bodyPr anchor="ctr" rtlCol="false" lIns="123825" rIns="57150" tIns="123825" bIns="123825" anchorCtr="false" vert="horz" wrap="square">
            <a:noAutofit/>
          </a:bodyPr>
          <a:lstStyle/>
          <a:p>
            <a:pPr>
              <a:lnSpc>
                <a:spcPct val="150000"/>
              </a:lnSpc>
            </a:pPr>
            <a:r>
              <a:rPr lang="en-US" b="true" sz="2400">
                <a:solidFill>
                  <a:schemeClr val="accent1">
                    <a:alpha val="100000"/>
                  </a:schemeClr>
                </a:solidFill>
                <a:latin typeface="Noto Sans SC"/>
                <a:ea typeface="Noto Sans SC"/>
                <a:cs typeface="Noto Sans SC"/>
              </a:rPr>
              <a:t>Validasi hasil forecast</a:t>
            </a:r>
          </a:p>
        </p:txBody>
      </p:sp>
      <p:sp>
        <p:nvSpPr>
          <p:cNvPr name="TextBox 6" id="6"/>
          <p:cNvSpPr txBox="true"/>
          <p:nvPr/>
        </p:nvSpPr>
        <p:spPr>
          <a:xfrm rot="0">
            <a:off x="542238" y="1862564"/>
            <a:ext cx="849630" cy="481965"/>
          </a:xfrm>
          <a:prstGeom prst="rect">
            <a:avLst/>
          </a:prstGeom>
          <a:ln/>
        </p:spPr>
        <p:txBody>
          <a:bodyPr anchor="ctr" rtlCol="false" lIns="91440" rIns="91440" tIns="45720" bIns="45720" anchorCtr="false" vert="horz" wrap="square">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01</a:t>
            </a:r>
          </a:p>
        </p:txBody>
      </p:sp>
      <p:sp>
        <p:nvSpPr>
          <p:cNvPr name="TextBox 7" id="7"/>
          <p:cNvSpPr txBox="true"/>
          <p:nvPr/>
        </p:nvSpPr>
        <p:spPr>
          <a:xfrm rot="0">
            <a:off x="542238" y="4106812"/>
            <a:ext cx="849630" cy="481965"/>
          </a:xfrm>
          <a:prstGeom prst="rect">
            <a:avLst/>
          </a:prstGeom>
          <a:ln/>
        </p:spPr>
        <p:txBody>
          <a:bodyPr anchor="ctr" rtlCol="false" lIns="91440" rIns="91440" tIns="45720" bIns="45720" anchorCtr="false" vert="horz" wrap="square">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02</a:t>
            </a:r>
          </a:p>
        </p:txBody>
      </p:sp>
      <p:sp>
        <p:nvSpPr>
          <p:cNvPr name="AutoShape 8" id="8"/>
          <p:cNvSpPr/>
          <p:nvPr/>
        </p:nvSpPr>
        <p:spPr>
          <a:xfrm rot="0">
            <a:off x="647738" y="1784232"/>
            <a:ext cx="638629" cy="638629"/>
          </a:xfrm>
          <a:prstGeom prst="rect">
            <a:avLst/>
          </a:prstGeom>
          <a:noFill/>
          <a:ln w="19050">
            <a:solidFill>
              <a:schemeClr val="accent1">
                <a:alpha val="100000"/>
              </a:schemeClr>
            </a:solidFill>
            <a:prstDash val="solid"/>
          </a:ln>
        </p:spPr>
      </p:sp>
      <p:sp>
        <p:nvSpPr>
          <p:cNvPr name="AutoShape 9" id="9"/>
          <p:cNvSpPr/>
          <p:nvPr/>
        </p:nvSpPr>
        <p:spPr>
          <a:xfrm rot="0">
            <a:off x="647738" y="4019832"/>
            <a:ext cx="638629" cy="638629"/>
          </a:xfrm>
          <a:prstGeom prst="rect">
            <a:avLst/>
          </a:prstGeom>
          <a:noFill/>
          <a:ln w="19050">
            <a:solidFill>
              <a:schemeClr val="accent1">
                <a:alpha val="100000"/>
              </a:schemeClr>
            </a:solidFill>
            <a:prstDash val="solid"/>
          </a:ln>
        </p:spPr>
      </p:sp>
      <p:sp>
        <p:nvSpPr>
          <p:cNvPr name="TextBox 10" id="10"/>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Prakiraan Penjualan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07</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Wawasan Bisnis Utama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581107" y="1340073"/>
            <a:ext cx="6782526" cy="5148304"/>
          </a:xfrm>
          <a:prstGeom prst="rect">
            <a:avLst/>
          </a:prstGeom>
          <a:solidFill>
            <a:schemeClr val="accent1">
              <a:alpha val="100000"/>
            </a:schemeClr>
          </a:solidFill>
          <a:ln/>
        </p:spPr>
      </p:sp>
      <p:sp>
        <p:nvSpPr>
          <p:cNvPr name="TextBox 3" id="3"/>
          <p:cNvSpPr txBox="true"/>
          <p:nvPr/>
        </p:nvSpPr>
        <p:spPr>
          <a:xfrm rot="0">
            <a:off x="1001112" y="1678786"/>
            <a:ext cx="5942515" cy="4424675"/>
          </a:xfrm>
          <a:prstGeom prst="rect">
            <a:avLst/>
          </a:prstGeom>
          <a:ln/>
        </p:spPr>
        <p:txBody>
          <a:bodyPr anchor="t" rtlCol="false" lIns="123825" rIns="57150" tIns="123825" bIns="123825" anchorCtr="false" vert="horz" wrap="square">
            <a:normAutofit/>
          </a:bodyPr>
          <a:lstStyle/>
          <a:p>
            <a:pPr>
              <a:lnSpc>
                <a:spcPct val="140000"/>
              </a:lnSpc>
            </a:pPr>
            <a:r>
              <a:rPr lang="en-US" b="true" sz="1400">
                <a:solidFill>
                  <a:srgbClr val="FFFFFF">
                    <a:alpha val="100000"/>
                  </a:srgbClr>
                </a:solidFill>
                <a:latin typeface="Noto Sans SC"/>
                <a:ea typeface="Noto Sans SC"/>
                <a:cs typeface="Noto Sans SC"/>
              </a:rPr>
              <a:t>Kinerja Tidak Optimal Dibandingkan Target</a:t>
            </a:r>
          </a:p>
          <a:p>
            <a:pPr>
              <a:lnSpc>
                <a:spcPct val="140000"/>
              </a:lnSpc>
            </a:pPr>
            <a:r>
              <a:rPr lang="en-US" sz="1400">
                <a:solidFill>
                  <a:srgbClr val="FFFFFF">
                    <a:alpha val="100000"/>
                  </a:srgbClr>
                </a:solidFill>
                <a:latin typeface="Noto Sans SC"/>
                <a:ea typeface="Noto Sans SC"/>
                <a:cs typeface="Noto Sans SC"/>
              </a:rPr>
              <a:t>Analisis menunjukkan bahwa penjualan aktual secara keseluruhan masih belum mampu melampaui target. Tidak ada salesman yang secara konsisten berhasil mencapai atau melampaui target bulanan sepanjang tahun 2025. Hal ini menggambarkan kebutuhan akan evaluasi strategi secara menyeluruh.</a:t>
            </a:r>
          </a:p>
          <a:p>
            <a:pPr>
              <a:lnSpc>
                <a:spcPct val="140000"/>
              </a:lnSpc>
            </a:pPr>
            <a:r>
              <a:rPr lang="en-US" b="true" sz="1400">
                <a:solidFill>
                  <a:srgbClr val="FFFFFF">
                    <a:alpha val="100000"/>
                  </a:srgbClr>
                </a:solidFill>
                <a:latin typeface="Noto Sans SC"/>
                <a:ea typeface="Noto Sans SC"/>
                <a:cs typeface="Noto Sans SC"/>
              </a:rPr>
              <a:t>Ketergantungan pada Pelanggan Utama</a:t>
            </a:r>
          </a:p>
          <a:p>
            <a:pPr>
              <a:lnSpc>
                <a:spcPct val="140000"/>
              </a:lnSpc>
            </a:pPr>
            <a:r>
              <a:rPr lang="en-US" sz="1400">
                <a:solidFill>
                  <a:srgbClr val="FFFFFF">
                    <a:alpha val="100000"/>
                  </a:srgbClr>
                </a:solidFill>
                <a:latin typeface="Noto Sans SC"/>
                <a:ea typeface="Noto Sans SC"/>
                <a:cs typeface="Noto Sans SC"/>
              </a:rPr>
              <a:t>Hasil analisis menunjukkan bahwa kontribusi penjualan masih didominasi oleh beberapa pelanggan utama, khususnya pada kategori Top 5 Customer. Ketergantungan ini perlu diantisipasi agar risiko penurunan pendapatan dapat diminimalkan apabila terjadi kehilangan salah satu pelanggan utama tersebut.</a:t>
            </a:r>
          </a:p>
        </p:txBody>
      </p:sp>
      <p:pic>
        <p:nvPicPr>
          <p:cNvPr name="Picture 4" id="4"/>
          <p:cNvPicPr>
            <a:picLocks noChangeAspect="true"/>
          </p:cNvPicPr>
          <p:nvPr/>
        </p:nvPicPr>
        <p:blipFill>
          <a:blip r:embed="rId3"/>
          <a:srcRect l="5351" r="5351"/>
          <a:stretch>
            <a:fillRect/>
          </a:stretch>
        </p:blipFill>
        <p:spPr>
          <a:xfrm rot="0">
            <a:off x="7363633" y="1205163"/>
            <a:ext cx="4828367" cy="5407040"/>
          </a:xfrm>
          <a:prstGeom prst="rect">
            <a:avLst/>
          </a:prstGeom>
        </p:spPr>
      </p:pic>
      <p:sp>
        <p:nvSpPr>
          <p:cNvPr name="TextBox 5" id="5"/>
          <p:cNvSpPr txBox="true"/>
          <p:nvPr/>
        </p:nvSpPr>
        <p:spPr>
          <a:xfrm rot="0">
            <a:off x="476023" y="265328"/>
            <a:ext cx="1124874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Wawasan Bisnis Utama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8738993" y="3493684"/>
            <a:ext cx="3040146" cy="2772169"/>
          </a:xfrm>
          <a:prstGeom prst="rect">
            <a:avLst/>
          </a:prstGeom>
          <a:solidFill>
            <a:schemeClr val="lt2">
              <a:alpha val="100000"/>
            </a:schemeClr>
          </a:solidFill>
          <a:ln/>
        </p:spPr>
      </p:sp>
      <p:sp>
        <p:nvSpPr>
          <p:cNvPr name="TextBox 3" id="3"/>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Wawasan Bisnis Utama</a:t>
            </a:r>
          </a:p>
        </p:txBody>
      </p:sp>
      <p:sp>
        <p:nvSpPr>
          <p:cNvPr name="TextBox 4" id="4"/>
          <p:cNvSpPr txBox="true"/>
          <p:nvPr/>
        </p:nvSpPr>
        <p:spPr>
          <a:xfrm rot="0">
            <a:off x="534431" y="1493674"/>
            <a:ext cx="5561342" cy="4423901"/>
          </a:xfrm>
          <a:prstGeom prst="rect">
            <a:avLst/>
          </a:prstGeom>
          <a:ln/>
        </p:spPr>
        <p:txBody>
          <a:bodyPr anchor="t" rtlCol="false" lIns="123825" rIns="57150" tIns="123825" bIns="123825" anchorCtr="false" vert="horz" wrap="square">
            <a:normAutofit/>
          </a:bodyPr>
          <a:lstStyle/>
          <a:p>
            <a:pPr>
              <a:lnSpc>
                <a:spcPct val="140000"/>
              </a:lnSpc>
            </a:pPr>
            <a:r>
              <a:rPr lang="en-US" b="true" sz="1500">
                <a:solidFill>
                  <a:schemeClr val="accent1">
                    <a:alpha val="100000"/>
                  </a:schemeClr>
                </a:solidFill>
                <a:latin typeface="Noto Sans SC"/>
                <a:ea typeface="Noto Sans SC"/>
                <a:cs typeface="Noto Sans SC"/>
              </a:rPr>
              <a:t>Dampak Produk Tertentu terhadap Penjualan</a:t>
            </a:r>
          </a:p>
          <a:p>
            <a:pPr>
              <a:lnSpc>
                <a:spcPct val="140000"/>
              </a:lnSpc>
            </a:pPr>
            <a:r>
              <a:rPr lang="en-US" sz="1500">
                <a:solidFill>
                  <a:schemeClr val="dk1">
                    <a:alpha val="100000"/>
                  </a:schemeClr>
                </a:solidFill>
                <a:latin typeface="Noto Sans SC"/>
                <a:ea typeface="Noto Sans SC"/>
                <a:cs typeface="Noto Sans SC"/>
              </a:rPr>
              <a:t>Beberapa produk memiliki kontribusi yang sangat signifikan terhadap total pendapatan dibandingkan produk lainnya. Ini menunjukkan bahwa perusahaan dapat memfokuskan upaya penjualan dan distribusi pada produk-produk dengan tingkat kontribusi tertinggi.</a:t>
            </a:r>
          </a:p>
          <a:p>
            <a:pPr>
              <a:lnSpc>
                <a:spcPct val="140000"/>
              </a:lnSpc>
            </a:pPr>
            <a:r>
              <a:rPr lang="en-US" b="true" sz="1500">
                <a:solidFill>
                  <a:schemeClr val="accent1">
                    <a:alpha val="100000"/>
                  </a:schemeClr>
                </a:solidFill>
                <a:latin typeface="Noto Sans SC"/>
                <a:ea typeface="Noto Sans SC"/>
                <a:cs typeface="Noto Sans SC"/>
              </a:rPr>
              <a:t>Stabilitas Tren Penjualan</a:t>
            </a:r>
          </a:p>
          <a:p>
            <a:pPr>
              <a:lnSpc>
                <a:spcPct val="140000"/>
              </a:lnSpc>
            </a:pPr>
            <a:r>
              <a:rPr lang="en-US" sz="1500">
                <a:solidFill>
                  <a:schemeClr val="dk1">
                    <a:alpha val="100000"/>
                  </a:schemeClr>
                </a:solidFill>
                <a:latin typeface="Noto Sans SC"/>
                <a:ea typeface="Noto Sans SC"/>
                <a:cs typeface="Noto Sans SC"/>
              </a:rPr>
              <a:t>Berdasarkan hasil forecasting menggunakan metode ETS di Excel, penjualan diproyeksikan tetap stabil selama tiga bulan ke depan. Meski ada potensi fluktuasi moderat, tren ini memberikan dasar yang kuat untuk pengembangan strategi penjualan yang lebih efektif.</a:t>
            </a:r>
          </a:p>
        </p:txBody>
      </p:sp>
      <p:pic>
        <p:nvPicPr>
          <p:cNvPr name="Picture 5" id="5"/>
          <p:cNvPicPr>
            <a:picLocks noChangeAspect="true"/>
          </p:cNvPicPr>
          <p:nvPr/>
        </p:nvPicPr>
        <p:blipFill>
          <a:blip r:embed="rId3">
            <a:alphaModFix amt="100000"/>
          </a:blip>
          <a:srcRect l="29839" r="29839"/>
          <a:stretch>
            <a:fillRect/>
          </a:stretch>
        </p:blipFill>
        <p:spPr>
          <a:xfrm rot="0">
            <a:off x="6898505" y="1493674"/>
            <a:ext cx="4586004" cy="448858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a:stretch>
            <a:fillRect/>
          </a:stretch>
        </p:blipFill>
        <p:spPr>
          <a:xfrm rot="0">
            <a:off x="0" y="0"/>
            <a:ext cx="12192000" cy="6858000"/>
          </a:xfrm>
          <a:prstGeom prst="rect">
            <a:avLst/>
          </a:prstGeom>
        </p:spPr>
      </p:pic>
      <p:sp>
        <p:nvSpPr>
          <p:cNvPr name="TextBox 3" id="3"/>
          <p:cNvSpPr txBox="true"/>
          <p:nvPr/>
        </p:nvSpPr>
        <p:spPr>
          <a:xfrm rot="0">
            <a:off x="1050203" y="136148"/>
            <a:ext cx="4192834" cy="1234440"/>
          </a:xfrm>
          <a:prstGeom prst="rect">
            <a:avLst/>
          </a:prstGeom>
          <a:ln/>
        </p:spPr>
        <p:txBody>
          <a:bodyPr anchor="ctr" rtlCol="false" lIns="91440" rIns="91440" tIns="45720" bIns="45720" anchorCtr="false" vert="horz" wrap="square">
            <a:noAutofit/>
          </a:bodyPr>
          <a:lstStyle/>
          <a:p>
            <a:pPr algn="dist">
              <a:lnSpc>
                <a:spcPct val="120000"/>
              </a:lnSpc>
              <a:spcBef>
                <a:spcPts val="375"/>
              </a:spcBef>
            </a:pPr>
            <a:r>
              <a:rPr lang="en-US" b="true" sz="4050">
                <a:solidFill>
                  <a:srgbClr val="FFFFFF">
                    <a:alpha val="100000"/>
                  </a:srgbClr>
                </a:solidFill>
                <a:latin typeface="Noto Sans SC"/>
                <a:ea typeface="Noto Sans SC"/>
                <a:cs typeface="Noto Sans SC"/>
              </a:rPr>
              <a:t>Contens</a:t>
            </a:r>
          </a:p>
        </p:txBody>
      </p:sp>
      <p:sp>
        <p:nvSpPr>
          <p:cNvPr name="TextBox 4" id="4"/>
          <p:cNvSpPr txBox="true"/>
          <p:nvPr/>
        </p:nvSpPr>
        <p:spPr>
          <a:xfrm rot="0">
            <a:off x="883275" y="1737623"/>
            <a:ext cx="5722100" cy="4692015"/>
          </a:xfrm>
          <a:prstGeom prst="rect">
            <a:avLst/>
          </a:prstGeom>
          <a:ln/>
        </p:spPr>
        <p:txBody>
          <a:bodyPr anchor="ctr" rtlCol="false" lIns="91440" rIns="91440" tIns="45720" bIns="45720" anchorCtr="false" vert="horz" wrap="square">
            <a:noAutofit/>
          </a:bodyPr>
          <a:lstStyle/>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Prakiraan Penjualan</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Wawasan Bisnis Utama</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Rekomendasi</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Kesimpulan</a:t>
            </a:r>
          </a:p>
          <a:p>
            <a:pPr lvl="1" indent="-228600" marL="228600">
              <a:lnSpc>
                <a:spcPct val="140000"/>
              </a:lnSpc>
              <a:buFont typeface="Arial"/>
              <a:buChar char="•"/>
            </a:pPr>
            <a:r>
              <a:rPr lang="en-US" sz="2000">
                <a:solidFill>
                  <a:srgbClr val="000000">
                    <a:alpha val="100000"/>
                  </a:srgbClr>
                </a:solidFill>
                <a:latin typeface="Noto Sans SC"/>
                <a:ea typeface="Noto Sans SC"/>
                <a:cs typeface="Noto Sans SC"/>
              </a:rPr>
              <a:t>Kata Penutup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08</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Rekomendasi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Evaluasi Strategi Penjualan</a:t>
            </a:r>
          </a:p>
        </p:txBody>
      </p:sp>
      <p:sp>
        <p:nvSpPr>
          <p:cNvPr name="AutoShape 3" id="3"/>
          <p:cNvSpPr/>
          <p:nvPr/>
        </p:nvSpPr>
        <p:spPr>
          <a:xfrm rot="0">
            <a:off x="476023" y="1777831"/>
            <a:ext cx="3577430" cy="4326184"/>
          </a:xfrm>
          <a:prstGeom prst="roundRect">
            <a:avLst>
              <a:gd fmla="val 5514" name="adj"/>
            </a:avLst>
          </a:prstGeom>
          <a:solidFill>
            <a:schemeClr val="lt2">
              <a:alpha val="80000"/>
            </a:schemeClr>
          </a:solidFill>
          <a:ln/>
        </p:spPr>
      </p:sp>
      <p:sp>
        <p:nvSpPr>
          <p:cNvPr name="TextBox 4" id="4"/>
          <p:cNvSpPr txBox="true"/>
          <p:nvPr/>
        </p:nvSpPr>
        <p:spPr>
          <a:xfrm rot="0">
            <a:off x="674063" y="2478722"/>
            <a:ext cx="3181350" cy="3469078"/>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Menganalisis performa rendah salesman Agus (30%), yang membutuhkan pelatihan tambahan untuk meningkatkan keterampilan komunikasi dan negosiasi.</a:t>
            </a:r>
          </a:p>
        </p:txBody>
      </p:sp>
      <p:sp>
        <p:nvSpPr>
          <p:cNvPr name="AutoShape 5" id="5"/>
          <p:cNvSpPr/>
          <p:nvPr/>
        </p:nvSpPr>
        <p:spPr>
          <a:xfrm rot="0">
            <a:off x="4306148" y="1777831"/>
            <a:ext cx="3577430" cy="4333659"/>
          </a:xfrm>
          <a:prstGeom prst="roundRect">
            <a:avLst>
              <a:gd fmla="val 5514" name="adj"/>
            </a:avLst>
          </a:prstGeom>
          <a:solidFill>
            <a:schemeClr val="lt2">
              <a:alpha val="80000"/>
            </a:schemeClr>
          </a:solidFill>
          <a:ln/>
        </p:spPr>
      </p:sp>
      <p:sp>
        <p:nvSpPr>
          <p:cNvPr name="TextBox 6" id="6"/>
          <p:cNvSpPr txBox="true"/>
          <p:nvPr/>
        </p:nvSpPr>
        <p:spPr>
          <a:xfrm rot="0">
            <a:off x="4504187" y="2478722"/>
            <a:ext cx="3181350" cy="3469078"/>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Mengembangkan insentif berbasis performa untuk meningkatkan semangat dan efisiensi tenaga penjualan yang kinerjanya di bawah standar.</a:t>
            </a:r>
          </a:p>
        </p:txBody>
      </p:sp>
      <p:sp>
        <p:nvSpPr>
          <p:cNvPr name="AutoShape 7" id="7"/>
          <p:cNvSpPr/>
          <p:nvPr/>
        </p:nvSpPr>
        <p:spPr>
          <a:xfrm rot="0">
            <a:off x="8139006" y="1777831"/>
            <a:ext cx="3577430" cy="4333659"/>
          </a:xfrm>
          <a:prstGeom prst="roundRect">
            <a:avLst>
              <a:gd fmla="val 5514" name="adj"/>
            </a:avLst>
          </a:prstGeom>
          <a:solidFill>
            <a:schemeClr val="lt2">
              <a:alpha val="80000"/>
            </a:schemeClr>
          </a:solidFill>
          <a:ln/>
        </p:spPr>
      </p:sp>
      <p:sp>
        <p:nvSpPr>
          <p:cNvPr name="TextBox 8" id="8"/>
          <p:cNvSpPr txBox="true"/>
          <p:nvPr/>
        </p:nvSpPr>
        <p:spPr>
          <a:xfrm rot="0">
            <a:off x="8337046" y="2478722"/>
            <a:ext cx="3181350" cy="3469078"/>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Menerapkan pendekatan segmentasi pelanggan agar salesman dapat lebih fokus pada kebutuhan spesifik kelompok pelanggan yang berbeda.</a:t>
            </a:r>
          </a:p>
        </p:txBody>
      </p:sp>
      <p:sp>
        <p:nvSpPr>
          <p:cNvPr name="AutoShape 9" id="9"/>
          <p:cNvSpPr/>
          <p:nvPr/>
        </p:nvSpPr>
        <p:spPr>
          <a:xfrm rot="0">
            <a:off x="491508" y="1237254"/>
            <a:ext cx="993876" cy="993876"/>
          </a:xfrm>
          <a:prstGeom prst="ellipse">
            <a:avLst/>
          </a:prstGeom>
          <a:solidFill>
            <a:schemeClr val="accent1">
              <a:alpha val="100000"/>
            </a:schemeClr>
          </a:solidFill>
          <a:ln/>
        </p:spPr>
      </p:sp>
      <p:sp>
        <p:nvSpPr>
          <p:cNvPr name="AutoShape 10" id="10"/>
          <p:cNvSpPr/>
          <p:nvPr/>
        </p:nvSpPr>
        <p:spPr>
          <a:xfrm rot="0">
            <a:off x="500745" y="1427754"/>
            <a:ext cx="953049" cy="627592"/>
          </a:xfrm>
          <a:prstGeom prst="rect">
            <a:avLst/>
          </a:prstGeom>
          <a:noFill/>
          <a:ln/>
        </p:spPr>
        <p:txBody>
          <a:bodyPr anchor="ctr" rtlCol="false" tIns="0" lIns="0" bIns="0" rIns="0" anchorCtr="true" vert="horz" wrap="square">
            <a:noAutofit/>
          </a:bodyPr>
          <a:lstStyle/>
          <a:p>
            <a:pPr algn="ctr">
              <a:lnSpc>
                <a:spcPct val="120000"/>
              </a:lnSpc>
              <a:defRPr/>
            </a:pPr>
            <a:r>
              <a:rPr lang="en-US" b="true" sz="3600">
                <a:solidFill>
                  <a:srgbClr val="FFFFFF">
                    <a:alpha val="100000"/>
                  </a:srgbClr>
                </a:solidFill>
                <a:latin typeface="Noto Sans SC"/>
                <a:ea typeface="Noto Sans SC"/>
                <a:cs typeface="Noto Sans SC"/>
              </a:rPr>
              <a:t>01</a:t>
            </a:r>
            <a:endParaRPr lang="en-US" sz="1100"/>
          </a:p>
        </p:txBody>
      </p:sp>
      <p:sp>
        <p:nvSpPr>
          <p:cNvPr name="AutoShape 11" id="11"/>
          <p:cNvSpPr/>
          <p:nvPr/>
        </p:nvSpPr>
        <p:spPr>
          <a:xfrm rot="0">
            <a:off x="4273323" y="1237254"/>
            <a:ext cx="993876" cy="993876"/>
          </a:xfrm>
          <a:prstGeom prst="ellipse">
            <a:avLst/>
          </a:prstGeom>
          <a:solidFill>
            <a:schemeClr val="accent1">
              <a:alpha val="100000"/>
            </a:schemeClr>
          </a:solidFill>
          <a:ln/>
        </p:spPr>
      </p:sp>
      <p:sp>
        <p:nvSpPr>
          <p:cNvPr name="AutoShape 12" id="12"/>
          <p:cNvSpPr/>
          <p:nvPr/>
        </p:nvSpPr>
        <p:spPr>
          <a:xfrm rot="0">
            <a:off x="4282561" y="1427754"/>
            <a:ext cx="953049" cy="627592"/>
          </a:xfrm>
          <a:prstGeom prst="rect">
            <a:avLst/>
          </a:prstGeom>
          <a:noFill/>
          <a:ln/>
        </p:spPr>
        <p:txBody>
          <a:bodyPr anchor="ctr" rtlCol="false" tIns="0" lIns="0" bIns="0" rIns="0" anchorCtr="true" vert="horz" wrap="square">
            <a:noAutofit/>
          </a:bodyPr>
          <a:lstStyle/>
          <a:p>
            <a:pPr algn="ctr">
              <a:lnSpc>
                <a:spcPct val="120000"/>
              </a:lnSpc>
              <a:defRPr/>
            </a:pPr>
            <a:r>
              <a:rPr lang="en-US" b="true" sz="3600">
                <a:solidFill>
                  <a:srgbClr val="FFFFFF">
                    <a:alpha val="100000"/>
                  </a:srgbClr>
                </a:solidFill>
                <a:latin typeface="Noto Sans SC"/>
                <a:ea typeface="Noto Sans SC"/>
                <a:cs typeface="Noto Sans SC"/>
              </a:rPr>
              <a:t>02</a:t>
            </a:r>
            <a:endParaRPr lang="en-US" sz="1100"/>
          </a:p>
        </p:txBody>
      </p:sp>
      <p:sp>
        <p:nvSpPr>
          <p:cNvPr name="AutoShape 13" id="13"/>
          <p:cNvSpPr/>
          <p:nvPr/>
        </p:nvSpPr>
        <p:spPr>
          <a:xfrm rot="0">
            <a:off x="8164699" y="1237254"/>
            <a:ext cx="993876" cy="993876"/>
          </a:xfrm>
          <a:prstGeom prst="ellipse">
            <a:avLst/>
          </a:prstGeom>
          <a:solidFill>
            <a:schemeClr val="accent1">
              <a:alpha val="100000"/>
            </a:schemeClr>
          </a:solidFill>
          <a:ln/>
        </p:spPr>
      </p:sp>
      <p:sp>
        <p:nvSpPr>
          <p:cNvPr name="AutoShape 14" id="14"/>
          <p:cNvSpPr/>
          <p:nvPr/>
        </p:nvSpPr>
        <p:spPr>
          <a:xfrm rot="0">
            <a:off x="8173936" y="1427754"/>
            <a:ext cx="953049" cy="627592"/>
          </a:xfrm>
          <a:prstGeom prst="rect">
            <a:avLst/>
          </a:prstGeom>
          <a:noFill/>
          <a:ln/>
        </p:spPr>
        <p:txBody>
          <a:bodyPr anchor="ctr" rtlCol="false" tIns="0" lIns="0" bIns="0" rIns="0" anchorCtr="true" vert="horz" wrap="square">
            <a:noAutofit/>
          </a:bodyPr>
          <a:lstStyle/>
          <a:p>
            <a:pPr algn="ctr">
              <a:lnSpc>
                <a:spcPct val="120000"/>
              </a:lnSpc>
              <a:defRPr/>
            </a:pPr>
            <a:r>
              <a:rPr lang="en-US" b="true" sz="3600">
                <a:solidFill>
                  <a:srgbClr val="FFFFFF">
                    <a:alpha val="100000"/>
                  </a:srgbClr>
                </a:solidFill>
                <a:latin typeface="Noto Sans SC"/>
                <a:ea typeface="Noto Sans SC"/>
                <a:cs typeface="Noto Sans SC"/>
              </a:rPr>
              <a:t>03</a:t>
            </a:r>
            <a:endParaRPr lang="en-US" sz="1100"/>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Program Retensi Pelanggan</a:t>
            </a:r>
          </a:p>
        </p:txBody>
      </p:sp>
      <p:sp>
        <p:nvSpPr>
          <p:cNvPr name="AutoShape 3" id="3"/>
          <p:cNvSpPr/>
          <p:nvPr/>
        </p:nvSpPr>
        <p:spPr>
          <a:xfrm rot="0">
            <a:off x="620133" y="1637223"/>
            <a:ext cx="10946190" cy="1352900"/>
          </a:xfrm>
          <a:prstGeom prst="roundRect">
            <a:avLst>
              <a:gd fmla="val 11006" name="adj"/>
            </a:avLst>
          </a:prstGeom>
          <a:solidFill>
            <a:schemeClr val="lt2">
              <a:alpha val="80000"/>
            </a:schemeClr>
          </a:solidFill>
          <a:ln/>
        </p:spPr>
      </p:sp>
      <p:sp>
        <p:nvSpPr>
          <p:cNvPr name="AutoShape 4" id="4"/>
          <p:cNvSpPr/>
          <p:nvPr/>
        </p:nvSpPr>
        <p:spPr>
          <a:xfrm rot="0">
            <a:off x="1140998" y="1366679"/>
            <a:ext cx="1995714" cy="544286"/>
          </a:xfrm>
          <a:prstGeom prst="roundRect">
            <a:avLst>
              <a:gd fmla="val 16667" name="adj"/>
            </a:avLst>
          </a:prstGeom>
          <a:solidFill>
            <a:schemeClr val="accent1">
              <a:alpha val="100000"/>
            </a:schemeClr>
          </a:solidFill>
          <a:ln/>
        </p:spPr>
      </p:sp>
      <p:sp>
        <p:nvSpPr>
          <p:cNvPr name="TextBox 5" id="5"/>
          <p:cNvSpPr txBox="true"/>
          <p:nvPr/>
        </p:nvSpPr>
        <p:spPr>
          <a:xfrm rot="0">
            <a:off x="1103777" y="2024309"/>
            <a:ext cx="9983993" cy="792033"/>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Menawarkan program loyalitas dengan insentif seperti diskon khusus atau bonus bagi pelanggan terbesar yang masuk kategori Top 5 Customer.</a:t>
            </a:r>
          </a:p>
        </p:txBody>
      </p:sp>
      <p:sp>
        <p:nvSpPr>
          <p:cNvPr name="TextBox 6" id="6"/>
          <p:cNvSpPr txBox="true"/>
          <p:nvPr/>
        </p:nvSpPr>
        <p:spPr>
          <a:xfrm rot="0">
            <a:off x="1227993" y="1393655"/>
            <a:ext cx="1821725" cy="490334"/>
          </a:xfrm>
          <a:prstGeom prst="rect">
            <a:avLst/>
          </a:prstGeom>
          <a:ln/>
        </p:spPr>
        <p:txBody>
          <a:bodyPr anchor="ctr" rtlCol="false" lIns="66008" rIns="66008" tIns="33052" bIns="33052" anchorCtr="false" vert="horz" wrap="square">
            <a:noAutofit/>
          </a:bodyPr>
          <a:lstStyle/>
          <a:p>
            <a:pPr algn="ctr">
              <a:lnSpc>
                <a:spcPct val="120000"/>
              </a:lnSpc>
            </a:pPr>
            <a:r>
              <a:rPr lang="en-US" b="true" sz="2000">
                <a:solidFill>
                  <a:srgbClr val="FDFCFC">
                    <a:alpha val="100000"/>
                  </a:srgbClr>
                </a:solidFill>
                <a:latin typeface="Noto Sans SC"/>
                <a:ea typeface="Noto Sans SC"/>
                <a:cs typeface="Noto Sans SC"/>
              </a:rPr>
              <a:t>01</a:t>
            </a:r>
          </a:p>
        </p:txBody>
      </p:sp>
      <p:sp>
        <p:nvSpPr>
          <p:cNvPr name="AutoShape 7" id="7"/>
          <p:cNvSpPr/>
          <p:nvPr/>
        </p:nvSpPr>
        <p:spPr>
          <a:xfrm rot="0">
            <a:off x="627608" y="3253913"/>
            <a:ext cx="10946190" cy="1352900"/>
          </a:xfrm>
          <a:prstGeom prst="roundRect">
            <a:avLst>
              <a:gd fmla="val 11006" name="adj"/>
            </a:avLst>
          </a:prstGeom>
          <a:solidFill>
            <a:schemeClr val="lt2">
              <a:alpha val="80000"/>
            </a:schemeClr>
          </a:solidFill>
          <a:ln/>
        </p:spPr>
      </p:sp>
      <p:sp>
        <p:nvSpPr>
          <p:cNvPr name="AutoShape 8" id="8"/>
          <p:cNvSpPr/>
          <p:nvPr/>
        </p:nvSpPr>
        <p:spPr>
          <a:xfrm rot="0">
            <a:off x="1148473" y="2983369"/>
            <a:ext cx="1995714" cy="544286"/>
          </a:xfrm>
          <a:prstGeom prst="roundRect">
            <a:avLst>
              <a:gd fmla="val 16667" name="adj"/>
            </a:avLst>
          </a:prstGeom>
          <a:solidFill>
            <a:schemeClr val="accent1">
              <a:alpha val="100000"/>
            </a:schemeClr>
          </a:solidFill>
          <a:ln/>
        </p:spPr>
      </p:sp>
      <p:sp>
        <p:nvSpPr>
          <p:cNvPr name="TextBox 9" id="9"/>
          <p:cNvSpPr txBox="true"/>
          <p:nvPr/>
        </p:nvSpPr>
        <p:spPr>
          <a:xfrm rot="0">
            <a:off x="1111251" y="3640999"/>
            <a:ext cx="9983993" cy="792033"/>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Menggunakan survei kepuasan pelanggan untuk memahami kebutuhan utama serta memberi solusi lebih personal.</a:t>
            </a:r>
          </a:p>
        </p:txBody>
      </p:sp>
      <p:sp>
        <p:nvSpPr>
          <p:cNvPr name="TextBox 10" id="10"/>
          <p:cNvSpPr txBox="true"/>
          <p:nvPr/>
        </p:nvSpPr>
        <p:spPr>
          <a:xfrm rot="0">
            <a:off x="1235467" y="3010345"/>
            <a:ext cx="1821725" cy="490334"/>
          </a:xfrm>
          <a:prstGeom prst="rect">
            <a:avLst/>
          </a:prstGeom>
          <a:ln/>
        </p:spPr>
        <p:txBody>
          <a:bodyPr anchor="ctr" rtlCol="false" lIns="66008" rIns="66008" tIns="33052" bIns="33052" anchorCtr="false" vert="horz" wrap="square">
            <a:noAutofit/>
          </a:bodyPr>
          <a:lstStyle/>
          <a:p>
            <a:pPr algn="ctr">
              <a:lnSpc>
                <a:spcPct val="120000"/>
              </a:lnSpc>
            </a:pPr>
            <a:r>
              <a:rPr lang="en-US" b="true" sz="2000">
                <a:solidFill>
                  <a:srgbClr val="FDFCFC">
                    <a:alpha val="100000"/>
                  </a:srgbClr>
                </a:solidFill>
                <a:latin typeface="Noto Sans SC"/>
                <a:ea typeface="Noto Sans SC"/>
                <a:cs typeface="Noto Sans SC"/>
              </a:rPr>
              <a:t>02</a:t>
            </a:r>
          </a:p>
        </p:txBody>
      </p:sp>
      <p:sp>
        <p:nvSpPr>
          <p:cNvPr name="AutoShape 11" id="11"/>
          <p:cNvSpPr/>
          <p:nvPr/>
        </p:nvSpPr>
        <p:spPr>
          <a:xfrm rot="0">
            <a:off x="627608" y="4950903"/>
            <a:ext cx="10946190" cy="1352900"/>
          </a:xfrm>
          <a:prstGeom prst="roundRect">
            <a:avLst>
              <a:gd fmla="val 11006" name="adj"/>
            </a:avLst>
          </a:prstGeom>
          <a:solidFill>
            <a:schemeClr val="lt2">
              <a:alpha val="80000"/>
            </a:schemeClr>
          </a:solidFill>
          <a:ln/>
        </p:spPr>
      </p:sp>
      <p:sp>
        <p:nvSpPr>
          <p:cNvPr name="AutoShape 12" id="12"/>
          <p:cNvSpPr/>
          <p:nvPr/>
        </p:nvSpPr>
        <p:spPr>
          <a:xfrm rot="0">
            <a:off x="1148473" y="4680359"/>
            <a:ext cx="1995714" cy="544286"/>
          </a:xfrm>
          <a:prstGeom prst="roundRect">
            <a:avLst>
              <a:gd fmla="val 16667" name="adj"/>
            </a:avLst>
          </a:prstGeom>
          <a:solidFill>
            <a:schemeClr val="accent1">
              <a:alpha val="100000"/>
            </a:schemeClr>
          </a:solidFill>
          <a:ln/>
        </p:spPr>
      </p:sp>
      <p:sp>
        <p:nvSpPr>
          <p:cNvPr name="TextBox 13" id="13"/>
          <p:cNvSpPr txBox="true"/>
          <p:nvPr/>
        </p:nvSpPr>
        <p:spPr>
          <a:xfrm rot="0">
            <a:off x="1111251" y="5337990"/>
            <a:ext cx="9983993" cy="792033"/>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Membuat kontrak eksklusif dengan pelanggan utama untuk memastikan mereka tetap memilih produk perusahaan di tengah persaingan pasar.</a:t>
            </a:r>
          </a:p>
        </p:txBody>
      </p:sp>
      <p:sp>
        <p:nvSpPr>
          <p:cNvPr name="TextBox 14" id="14"/>
          <p:cNvSpPr txBox="true"/>
          <p:nvPr/>
        </p:nvSpPr>
        <p:spPr>
          <a:xfrm rot="0">
            <a:off x="1235467" y="4707335"/>
            <a:ext cx="1821725" cy="490334"/>
          </a:xfrm>
          <a:prstGeom prst="rect">
            <a:avLst/>
          </a:prstGeom>
          <a:ln/>
        </p:spPr>
        <p:txBody>
          <a:bodyPr anchor="ctr" rtlCol="false" lIns="66008" rIns="66008" tIns="33052" bIns="33052" anchorCtr="false" vert="horz" wrap="square">
            <a:noAutofit/>
          </a:bodyPr>
          <a:lstStyle/>
          <a:p>
            <a:pPr algn="ctr">
              <a:lnSpc>
                <a:spcPct val="120000"/>
              </a:lnSpc>
            </a:pPr>
            <a:r>
              <a:rPr lang="en-US" b="true" sz="2000">
                <a:solidFill>
                  <a:srgbClr val="FDFCFC">
                    <a:alpha val="100000"/>
                  </a:srgbClr>
                </a:solidFill>
                <a:latin typeface="Noto Sans SC"/>
                <a:ea typeface="Noto Sans SC"/>
                <a:cs typeface="Noto Sans SC"/>
              </a:rPr>
              <a:t>03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4415648" y="2419232"/>
            <a:ext cx="3360250" cy="3259930"/>
          </a:xfrm>
          <a:prstGeom prst="roundRect">
            <a:avLst>
              <a:gd fmla="val 7233" name="adj"/>
            </a:avLst>
          </a:prstGeom>
          <a:solidFill>
            <a:schemeClr val="lt2">
              <a:alpha val="62000"/>
            </a:schemeClr>
          </a:solidFill>
          <a:ln/>
        </p:spPr>
      </p:sp>
      <p:sp>
        <p:nvSpPr>
          <p:cNvPr name="AutoShape 3" id="3"/>
          <p:cNvSpPr/>
          <p:nvPr/>
        </p:nvSpPr>
        <p:spPr>
          <a:xfrm rot="0">
            <a:off x="8262562" y="2419232"/>
            <a:ext cx="3360250" cy="3259930"/>
          </a:xfrm>
          <a:prstGeom prst="roundRect">
            <a:avLst>
              <a:gd fmla="val 7233" name="adj"/>
            </a:avLst>
          </a:prstGeom>
          <a:solidFill>
            <a:schemeClr val="lt2">
              <a:alpha val="62000"/>
            </a:schemeClr>
          </a:solidFill>
          <a:ln/>
        </p:spPr>
      </p:sp>
      <p:sp>
        <p:nvSpPr>
          <p:cNvPr name="TextBox 4" id="4"/>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Fokus Penjualan Produk</a:t>
            </a:r>
          </a:p>
        </p:txBody>
      </p:sp>
      <p:sp>
        <p:nvSpPr>
          <p:cNvPr name="AutoShape 5" id="5"/>
          <p:cNvSpPr/>
          <p:nvPr/>
        </p:nvSpPr>
        <p:spPr>
          <a:xfrm rot="0">
            <a:off x="506217" y="2419232"/>
            <a:ext cx="3360250" cy="3259930"/>
          </a:xfrm>
          <a:prstGeom prst="roundRect">
            <a:avLst>
              <a:gd fmla="val 7233" name="adj"/>
            </a:avLst>
          </a:prstGeom>
          <a:solidFill>
            <a:schemeClr val="lt2">
              <a:alpha val="61000"/>
            </a:schemeClr>
          </a:solidFill>
          <a:ln/>
        </p:spPr>
      </p:sp>
      <p:sp>
        <p:nvSpPr>
          <p:cNvPr name="TextBox 6" id="6"/>
          <p:cNvSpPr txBox="true"/>
          <p:nvPr/>
        </p:nvSpPr>
        <p:spPr>
          <a:xfrm rot="0">
            <a:off x="724699" y="2726302"/>
            <a:ext cx="2923285" cy="2645790"/>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Menjadikan produk dengan kontribusi penjualan terbesar sebagai fokus utama dalam strategi pemasaran dan promosi.</a:t>
            </a:r>
          </a:p>
        </p:txBody>
      </p:sp>
      <p:sp>
        <p:nvSpPr>
          <p:cNvPr name="TextBox 7" id="7"/>
          <p:cNvSpPr txBox="true"/>
          <p:nvPr/>
        </p:nvSpPr>
        <p:spPr>
          <a:xfrm rot="0">
            <a:off x="4634131" y="2726302"/>
            <a:ext cx="2923285" cy="2645790"/>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Meningkatkan ketersediaan produk unggulan di berbagai lokasi untuk memperluas jangkauan distribusi.</a:t>
            </a:r>
          </a:p>
        </p:txBody>
      </p:sp>
      <p:sp>
        <p:nvSpPr>
          <p:cNvPr name="TextBox 8" id="8"/>
          <p:cNvSpPr txBox="true"/>
          <p:nvPr/>
        </p:nvSpPr>
        <p:spPr>
          <a:xfrm rot="0">
            <a:off x="8481044" y="2726302"/>
            <a:ext cx="2923285" cy="2645790"/>
          </a:xfrm>
          <a:prstGeom prst="rect">
            <a:avLst/>
          </a:prstGeom>
          <a:ln/>
        </p:spPr>
        <p:txBody>
          <a:bodyPr anchor="t" rtlCol="false" lIns="66008" rIns="66008" tIns="33052" bIns="33052"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Melakukan kampanye pemasaran berbasis data untuk memperkenalkan keunggulan produk dengan kontribusi tinggi kepada pelanggan baru.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460098" y="1368139"/>
            <a:ext cx="9505950" cy="1247775"/>
          </a:xfrm>
          <a:prstGeom prst="rect">
            <a:avLst/>
          </a:prstGeom>
          <a:ln/>
        </p:spPr>
        <p:txBody>
          <a:bodyPr anchor="t" rtlCol="false" lIns="123825" rIns="57150" tIns="123825" bIns="123825" anchorCtr="false" vert="horz" wrap="square">
            <a:spAutoFit/>
          </a:bodyPr>
          <a:lstStyle/>
          <a:p>
            <a:pPr>
              <a:lnSpc>
                <a:spcPct val="140000"/>
              </a:lnSpc>
            </a:pPr>
            <a:r>
              <a:rPr lang="en-US" sz="1500">
                <a:solidFill>
                  <a:schemeClr val="dk1">
                    <a:alpha val="100000"/>
                  </a:schemeClr>
                </a:solidFill>
                <a:latin typeface="Noto Sans SC"/>
                <a:ea typeface="Noto Sans SC"/>
                <a:cs typeface="Noto Sans SC"/>
              </a:rPr>
              <a:t>Memanfaatkan hasil forecast penjualan untuk membuat target penjualan yang realistis dan dapat dicapai oleh setiap salesman.</a:t>
            </a:r>
          </a:p>
        </p:txBody>
      </p:sp>
      <p:sp>
        <p:nvSpPr>
          <p:cNvPr name="TextBox 3" id="3"/>
          <p:cNvSpPr txBox="true"/>
          <p:nvPr/>
        </p:nvSpPr>
        <p:spPr>
          <a:xfrm rot="0">
            <a:off x="1460098" y="4884979"/>
            <a:ext cx="9505950" cy="1247775"/>
          </a:xfrm>
          <a:prstGeom prst="rect">
            <a:avLst/>
          </a:prstGeom>
          <a:ln/>
        </p:spPr>
        <p:txBody>
          <a:bodyPr anchor="t" rtlCol="false" lIns="123825" rIns="57150" tIns="123825" bIns="123825" anchorCtr="false" vert="horz" wrap="square">
            <a:spAutoFit/>
          </a:bodyPr>
          <a:lstStyle/>
          <a:p>
            <a:pPr>
              <a:lnSpc>
                <a:spcPct val="140000"/>
              </a:lnSpc>
            </a:pPr>
            <a:r>
              <a:rPr lang="en-US" sz="1500">
                <a:solidFill>
                  <a:schemeClr val="dk1">
                    <a:alpha val="100000"/>
                  </a:schemeClr>
                </a:solidFill>
                <a:latin typeface="Noto Sans SC"/>
                <a:ea typeface="Noto Sans SC"/>
                <a:cs typeface="Noto Sans SC"/>
              </a:rPr>
              <a:t>Menyediakan pelatihan kepada tim sales untuk memahami dan memanfaatkan data peramalan dalam mencapai target mereka.</a:t>
            </a:r>
          </a:p>
        </p:txBody>
      </p:sp>
      <p:sp>
        <p:nvSpPr>
          <p:cNvPr name="TextBox 4" id="4"/>
          <p:cNvSpPr txBox="true"/>
          <p:nvPr/>
        </p:nvSpPr>
        <p:spPr>
          <a:xfrm rot="0">
            <a:off x="1460098" y="3126559"/>
            <a:ext cx="9505950" cy="1247775"/>
          </a:xfrm>
          <a:prstGeom prst="rect">
            <a:avLst/>
          </a:prstGeom>
          <a:ln/>
        </p:spPr>
        <p:txBody>
          <a:bodyPr anchor="t" rtlCol="false" lIns="123825" rIns="57150" tIns="123825" bIns="123825" anchorCtr="false" vert="horz" wrap="square">
            <a:spAutoFit/>
          </a:bodyPr>
          <a:lstStyle/>
          <a:p>
            <a:pPr>
              <a:lnSpc>
                <a:spcPct val="140000"/>
              </a:lnSpc>
            </a:pPr>
            <a:r>
              <a:rPr lang="en-US" sz="1500">
                <a:solidFill>
                  <a:schemeClr val="dk1">
                    <a:alpha val="100000"/>
                  </a:schemeClr>
                </a:solidFill>
                <a:latin typeface="Noto Sans SC"/>
                <a:ea typeface="Noto Sans SC"/>
                <a:cs typeface="Noto Sans SC"/>
              </a:rPr>
              <a:t>Melakukan peninjauan berkala terhadap target agar dapat disesuaikan dengan situasi pasar dan tren penjualan terbaru.</a:t>
            </a:r>
          </a:p>
        </p:txBody>
      </p:sp>
      <p:sp>
        <p:nvSpPr>
          <p:cNvPr name="TextBox 5" id="5"/>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Perencanaan Target Penjualan</a:t>
            </a:r>
          </a:p>
        </p:txBody>
      </p:sp>
      <p:grpSp>
        <p:nvGrpSpPr>
          <p:cNvPr name="Group 6" id="6"/>
          <p:cNvGrpSpPr/>
          <p:nvPr/>
        </p:nvGrpSpPr>
        <p:grpSpPr>
          <a:xfrm rot="0">
            <a:off x="838598" y="1564792"/>
            <a:ext cx="353467" cy="353467"/>
            <a:chOff x="838598" y="1564792"/>
            <a:chExt cx="353467" cy="353467"/>
          </a:xfrm>
        </p:grpSpPr>
        <p:sp>
          <p:nvSpPr>
            <p:cNvPr name="AutoShape 7" id="7"/>
            <p:cNvSpPr/>
            <p:nvPr/>
          </p:nvSpPr>
          <p:spPr>
            <a:xfrm rot="0">
              <a:off x="920082" y="1646276"/>
              <a:ext cx="190500" cy="190500"/>
            </a:xfrm>
            <a:prstGeom prst="ellipse">
              <a:avLst/>
            </a:prstGeom>
            <a:solidFill>
              <a:schemeClr val="accent1">
                <a:alpha val="100000"/>
              </a:schemeClr>
            </a:solidFill>
            <a:ln/>
          </p:spPr>
        </p:sp>
        <p:sp>
          <p:nvSpPr>
            <p:cNvPr name="AutoShape 8" id="8"/>
            <p:cNvSpPr/>
            <p:nvPr/>
          </p:nvSpPr>
          <p:spPr>
            <a:xfrm rot="0">
              <a:off x="838598" y="1564792"/>
              <a:ext cx="353467" cy="353467"/>
            </a:xfrm>
            <a:prstGeom prst="ellipse">
              <a:avLst/>
            </a:prstGeom>
            <a:solidFill>
              <a:schemeClr val="accent1">
                <a:alpha val="16000"/>
              </a:schemeClr>
            </a:solidFill>
            <a:ln/>
          </p:spPr>
        </p:sp>
      </p:grpSp>
      <p:grpSp>
        <p:nvGrpSpPr>
          <p:cNvPr name="Group 9" id="9"/>
          <p:cNvGrpSpPr/>
          <p:nvPr/>
        </p:nvGrpSpPr>
        <p:grpSpPr>
          <a:xfrm rot="0">
            <a:off x="838598" y="3391571"/>
            <a:ext cx="353467" cy="353467"/>
            <a:chOff x="838598" y="3391571"/>
            <a:chExt cx="353467" cy="353467"/>
          </a:xfrm>
        </p:grpSpPr>
        <p:sp>
          <p:nvSpPr>
            <p:cNvPr name="AutoShape 10" id="10"/>
            <p:cNvSpPr/>
            <p:nvPr/>
          </p:nvSpPr>
          <p:spPr>
            <a:xfrm rot="0">
              <a:off x="920082" y="3473055"/>
              <a:ext cx="190500" cy="190500"/>
            </a:xfrm>
            <a:prstGeom prst="ellipse">
              <a:avLst/>
            </a:prstGeom>
            <a:solidFill>
              <a:schemeClr val="accent1">
                <a:alpha val="100000"/>
              </a:schemeClr>
            </a:solidFill>
            <a:ln/>
          </p:spPr>
        </p:sp>
        <p:sp>
          <p:nvSpPr>
            <p:cNvPr name="AutoShape 11" id="11"/>
            <p:cNvSpPr/>
            <p:nvPr/>
          </p:nvSpPr>
          <p:spPr>
            <a:xfrm rot="0">
              <a:off x="838598" y="3391571"/>
              <a:ext cx="353467" cy="353467"/>
            </a:xfrm>
            <a:prstGeom prst="ellipse">
              <a:avLst/>
            </a:prstGeom>
            <a:solidFill>
              <a:schemeClr val="accent1">
                <a:alpha val="16000"/>
              </a:schemeClr>
            </a:solidFill>
            <a:ln/>
          </p:spPr>
        </p:sp>
      </p:grpSp>
      <p:grpSp>
        <p:nvGrpSpPr>
          <p:cNvPr name="Group 12" id="12"/>
          <p:cNvGrpSpPr/>
          <p:nvPr/>
        </p:nvGrpSpPr>
        <p:grpSpPr>
          <a:xfrm rot="0">
            <a:off x="838598" y="5177608"/>
            <a:ext cx="353467" cy="353467"/>
            <a:chOff x="838598" y="5177608"/>
            <a:chExt cx="353467" cy="353467"/>
          </a:xfrm>
        </p:grpSpPr>
        <p:sp>
          <p:nvSpPr>
            <p:cNvPr name="AutoShape 13" id="13"/>
            <p:cNvSpPr/>
            <p:nvPr/>
          </p:nvSpPr>
          <p:spPr>
            <a:xfrm rot="0">
              <a:off x="920082" y="5259092"/>
              <a:ext cx="190500" cy="190500"/>
            </a:xfrm>
            <a:prstGeom prst="ellipse">
              <a:avLst/>
            </a:prstGeom>
            <a:solidFill>
              <a:schemeClr val="accent1">
                <a:alpha val="100000"/>
              </a:schemeClr>
            </a:solidFill>
            <a:ln/>
          </p:spPr>
        </p:sp>
        <p:sp>
          <p:nvSpPr>
            <p:cNvPr name="AutoShape 14" id="14"/>
            <p:cNvSpPr/>
            <p:nvPr/>
          </p:nvSpPr>
          <p:spPr>
            <a:xfrm rot="0">
              <a:off x="838598" y="5177608"/>
              <a:ext cx="353467" cy="353467"/>
            </a:xfrm>
            <a:prstGeom prst="ellipse">
              <a:avLst/>
            </a:prstGeom>
            <a:solidFill>
              <a:schemeClr val="accent1">
                <a:alpha val="16000"/>
              </a:schemeClr>
            </a:solidFill>
            <a:ln/>
          </p:spPr>
        </p:sp>
      </p:grpSp>
      <p:cxnSp>
        <p:nvCxnSpPr>
          <p:cNvPr name="Connector 15" id="15"/>
          <p:cNvCxnSpPr/>
          <p:nvPr/>
        </p:nvCxnSpPr>
        <p:spPr>
          <a:xfrm>
            <a:off x="1015332" y="1728028"/>
            <a:ext cx="0" cy="5214957"/>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09</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Kesimpulan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Kesimpulan</a:t>
            </a:r>
          </a:p>
        </p:txBody>
      </p:sp>
      <p:sp>
        <p:nvSpPr>
          <p:cNvPr name="AutoShape 3" id="3"/>
          <p:cNvSpPr/>
          <p:nvPr/>
        </p:nvSpPr>
        <p:spPr>
          <a:xfrm rot="0">
            <a:off x="974058" y="1246531"/>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4" id="4"/>
          <p:cNvSpPr/>
          <p:nvPr/>
        </p:nvSpPr>
        <p:spPr>
          <a:xfrm rot="1800000">
            <a:off x="569611" y="1606273"/>
            <a:ext cx="808893" cy="701803"/>
          </a:xfrm>
          <a:prstGeom prst="hexagon">
            <a:avLst>
              <a:gd fmla="val 28663" name="adj"/>
              <a:gd fmla="val 115470" name="vf"/>
            </a:avLst>
          </a:prstGeom>
          <a:solidFill>
            <a:schemeClr val="accent1">
              <a:alpha val="100000"/>
            </a:schemeClr>
          </a:solidFill>
          <a:ln/>
        </p:spPr>
      </p:sp>
      <p:sp>
        <p:nvSpPr>
          <p:cNvPr name="AutoShape 5" id="5"/>
          <p:cNvSpPr/>
          <p:nvPr/>
        </p:nvSpPr>
        <p:spPr>
          <a:xfrm rot="0">
            <a:off x="444528" y="1626422"/>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01</a:t>
            </a:r>
            <a:endParaRPr lang="en-US" sz="1100"/>
          </a:p>
        </p:txBody>
      </p:sp>
      <p:sp>
        <p:nvSpPr>
          <p:cNvPr name="TextBox 6" id="6"/>
          <p:cNvSpPr txBox="true"/>
          <p:nvPr/>
        </p:nvSpPr>
        <p:spPr>
          <a:xfrm rot="0">
            <a:off x="1764307" y="1768865"/>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Proyek ini menonjolkan penggunaan Microsoft Excel dalam mengolah data transaksi. Alat-alat seperti Pivot Table, Dashboard, dan Forecast Sheet membantu dalam membangun analisis yang mendalam dan visualisasi yang informatif mengenai penjualan.</a:t>
            </a:r>
          </a:p>
        </p:txBody>
      </p:sp>
      <p:sp>
        <p:nvSpPr>
          <p:cNvPr name="TextBox 7" id="7"/>
          <p:cNvSpPr txBox="true"/>
          <p:nvPr/>
        </p:nvSpPr>
        <p:spPr>
          <a:xfrm rot="0">
            <a:off x="1760497" y="1366658"/>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Pemanfaatan Microsoft Excel</a:t>
            </a:r>
          </a:p>
        </p:txBody>
      </p:sp>
      <p:sp>
        <p:nvSpPr>
          <p:cNvPr name="AutoShape 8" id="8"/>
          <p:cNvSpPr/>
          <p:nvPr/>
        </p:nvSpPr>
        <p:spPr>
          <a:xfrm rot="0">
            <a:off x="1255826" y="3051285"/>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9" id="9"/>
          <p:cNvSpPr/>
          <p:nvPr/>
        </p:nvSpPr>
        <p:spPr>
          <a:xfrm rot="1800000">
            <a:off x="851379" y="3411028"/>
            <a:ext cx="808893" cy="701803"/>
          </a:xfrm>
          <a:prstGeom prst="hexagon">
            <a:avLst>
              <a:gd fmla="val 28663" name="adj"/>
              <a:gd fmla="val 115470" name="vf"/>
            </a:avLst>
          </a:prstGeom>
          <a:solidFill>
            <a:schemeClr val="accent1">
              <a:alpha val="100000"/>
            </a:schemeClr>
          </a:solidFill>
          <a:ln/>
        </p:spPr>
      </p:sp>
      <p:sp>
        <p:nvSpPr>
          <p:cNvPr name="AutoShape 10" id="10"/>
          <p:cNvSpPr/>
          <p:nvPr/>
        </p:nvSpPr>
        <p:spPr>
          <a:xfrm rot="0">
            <a:off x="726296" y="3431176"/>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02</a:t>
            </a:r>
            <a:endParaRPr lang="en-US" sz="1100"/>
          </a:p>
        </p:txBody>
      </p:sp>
      <p:sp>
        <p:nvSpPr>
          <p:cNvPr name="TextBox 11" id="11"/>
          <p:cNvSpPr txBox="true"/>
          <p:nvPr/>
        </p:nvSpPr>
        <p:spPr>
          <a:xfrm rot="0">
            <a:off x="2046075" y="3573620"/>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Makalah menunjukkan kemampuan dalam mengukur performa berdasarkan data aktual versus target, serta mengidentifikasi salesman dengan pencapaian tertinggi maupun terendah.</a:t>
            </a:r>
          </a:p>
        </p:txBody>
      </p:sp>
      <p:sp>
        <p:nvSpPr>
          <p:cNvPr name="TextBox 12" id="12"/>
          <p:cNvSpPr txBox="true"/>
          <p:nvPr/>
        </p:nvSpPr>
        <p:spPr>
          <a:xfrm rot="0">
            <a:off x="2042265" y="3171413"/>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Evaluasi Kinerja Penjualan</a:t>
            </a:r>
          </a:p>
        </p:txBody>
      </p:sp>
      <p:sp>
        <p:nvSpPr>
          <p:cNvPr name="AutoShape 13" id="13"/>
          <p:cNvSpPr/>
          <p:nvPr/>
        </p:nvSpPr>
        <p:spPr>
          <a:xfrm rot="0">
            <a:off x="1547403" y="4876796"/>
            <a:ext cx="10286584" cy="1680414"/>
          </a:xfrm>
          <a:prstGeom prst="roundRect">
            <a:avLst>
              <a:gd fmla="val 16667" name="adj"/>
            </a:avLst>
          </a:prstGeom>
          <a:solidFill>
            <a:schemeClr val="lt2">
              <a:alpha val="80000"/>
            </a:schemeClr>
          </a:solidFill>
          <a:ln/>
        </p:spPr>
        <p:txBody>
          <a:bodyPr anchor="ctr" rtlCol="false" anchorCtr="false" vert="horz" wrap="square">
            <a:noAutofit/>
          </a:bodyPr>
          <a:lstStyle/>
          <a:p>
            <a:pPr algn="ctr">
              <a:lnSpc>
                <a:spcPct val="100000"/>
              </a:lnSpc>
              <a:spcBef>
                <a:spcPts val="375"/>
              </a:spcBef>
              <a:defRPr/>
            </a:pPr>
            <a:r>
              <a:rPr lang="en-US" sz="900">
                <a:solidFill>
                  <a:srgbClr val="000000">
                    <a:alpha val="80000"/>
                  </a:srgbClr>
                </a:solidFill>
                <a:latin typeface="Microsoft Yahei"/>
                <a:ea typeface="Microsoft Yahei"/>
                <a:cs typeface="Microsoft Yahei"/>
              </a:rPr>
              <a:t/>
            </a:r>
            <a:endParaRPr lang="en-US" sz="1100"/>
          </a:p>
        </p:txBody>
      </p:sp>
      <p:sp>
        <p:nvSpPr>
          <p:cNvPr name="AutoShape 14" id="14"/>
          <p:cNvSpPr/>
          <p:nvPr/>
        </p:nvSpPr>
        <p:spPr>
          <a:xfrm rot="1800000">
            <a:off x="1142957" y="5236539"/>
            <a:ext cx="808893" cy="701803"/>
          </a:xfrm>
          <a:prstGeom prst="hexagon">
            <a:avLst>
              <a:gd fmla="val 28663" name="adj"/>
              <a:gd fmla="val 115470" name="vf"/>
            </a:avLst>
          </a:prstGeom>
          <a:solidFill>
            <a:schemeClr val="accent1">
              <a:alpha val="100000"/>
            </a:schemeClr>
          </a:solidFill>
          <a:ln/>
        </p:spPr>
      </p:sp>
      <p:sp>
        <p:nvSpPr>
          <p:cNvPr name="AutoShape 15" id="15"/>
          <p:cNvSpPr/>
          <p:nvPr/>
        </p:nvSpPr>
        <p:spPr>
          <a:xfrm rot="0">
            <a:off x="1017873" y="5256687"/>
            <a:ext cx="1059059" cy="661505"/>
          </a:xfrm>
          <a:prstGeom prst="rect">
            <a:avLst/>
          </a:prstGeom>
          <a:noFill/>
          <a:ln/>
        </p:spPr>
        <p:txBody>
          <a:bodyPr anchor="ctr" rtlCol="false" tIns="47625" lIns="95250" bIns="47625" rIns="95250" anchorCtr="true" vert="horz" wrap="square">
            <a:noAutofit/>
          </a:bodyPr>
          <a:lstStyle/>
          <a:p>
            <a:pPr algn="ctr">
              <a:spcBef>
                <a:spcPts val="375"/>
              </a:spcBef>
              <a:defRPr/>
            </a:pPr>
            <a:r>
              <a:rPr lang="en-US" sz="2700">
                <a:solidFill>
                  <a:srgbClr val="FFFFFF">
                    <a:alpha val="100000"/>
                  </a:srgbClr>
                </a:solidFill>
                <a:latin typeface="Noto Sans SC"/>
                <a:ea typeface="Noto Sans SC"/>
                <a:cs typeface="Noto Sans SC"/>
              </a:rPr>
              <a:t>03</a:t>
            </a:r>
            <a:endParaRPr lang="en-US" sz="1100"/>
          </a:p>
        </p:txBody>
      </p:sp>
      <p:sp>
        <p:nvSpPr>
          <p:cNvPr name="TextBox 16" id="16"/>
          <p:cNvSpPr txBox="true"/>
          <p:nvPr/>
        </p:nvSpPr>
        <p:spPr>
          <a:xfrm rot="0">
            <a:off x="2337652" y="5399131"/>
            <a:ext cx="9193296" cy="1062967"/>
          </a:xfrm>
          <a:prstGeom prst="rect">
            <a:avLst/>
          </a:prstGeom>
          <a:ln/>
        </p:spPr>
        <p:txBody>
          <a:bodyPr anchor="t" rtlCol="false" lIns="0" rIns="0" tIns="0" bIns="0" anchorCtr="false" vert="horz" wrap="square">
            <a:noAutofit/>
          </a:bodyPr>
          <a:lstStyle/>
          <a:p>
            <a:pPr algn="l">
              <a:lnSpc>
                <a:spcPct val="140000"/>
              </a:lnSpc>
            </a:pPr>
            <a:r>
              <a:rPr lang="en-US" sz="1500">
                <a:solidFill>
                  <a:schemeClr val="dk1">
                    <a:alpha val="100000"/>
                  </a:schemeClr>
                </a:solidFill>
                <a:latin typeface="Noto Sans SC"/>
                <a:ea typeface="Noto Sans SC"/>
                <a:cs typeface="Noto Sans SC"/>
              </a:rPr>
              <a:t> Insight dihasilkan dari data penjualan yang mengkaji kontribusi pelanggan utama dan produk unggulan, memberikan arah bagi strategi pemasaran yang lebih efektif.</a:t>
            </a:r>
          </a:p>
        </p:txBody>
      </p:sp>
      <p:sp>
        <p:nvSpPr>
          <p:cNvPr name="TextBox 17" id="17"/>
          <p:cNvSpPr txBox="true"/>
          <p:nvPr/>
        </p:nvSpPr>
        <p:spPr>
          <a:xfrm rot="0">
            <a:off x="2333842" y="4996923"/>
            <a:ext cx="6534537" cy="342900"/>
          </a:xfrm>
          <a:prstGeom prst="rect">
            <a:avLst/>
          </a:prstGeom>
          <a:ln/>
        </p:spPr>
        <p:txBody>
          <a:bodyPr anchor="ctr" rtlCol="false" lIns="0" rIns="0" tIns="0" bIns="0" anchorCtr="false" vert="horz" wrap="square">
            <a:noAutofit/>
          </a:bodyPr>
          <a:lstStyle/>
          <a:p>
            <a:pPr>
              <a:lnSpc>
                <a:spcPct val="100000"/>
              </a:lnSpc>
              <a:spcBef>
                <a:spcPts val="375"/>
              </a:spcBef>
            </a:pPr>
            <a:r>
              <a:rPr lang="en-US" b="true" sz="2100">
                <a:solidFill>
                  <a:schemeClr val="accent1">
                    <a:alpha val="100000"/>
                  </a:schemeClr>
                </a:solidFill>
                <a:latin typeface="Noto Sans SC"/>
                <a:ea typeface="Noto Sans SC"/>
                <a:cs typeface="Noto Sans SC"/>
              </a:rPr>
              <a:t>Analisis Pelanggan dan Produk</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Kesimpulan</a:t>
            </a:r>
          </a:p>
        </p:txBody>
      </p:sp>
      <p:pic>
        <p:nvPicPr>
          <p:cNvPr name="Picture 3" id="3"/>
          <p:cNvPicPr>
            <a:picLocks noChangeAspect="true"/>
          </p:cNvPicPr>
          <p:nvPr/>
        </p:nvPicPr>
        <p:blipFill>
          <a:blip r:embed="rId3">
            <a:alphaModFix amt="100000"/>
          </a:blip>
          <a:srcRect l="16148" r="16148"/>
          <a:stretch>
            <a:fillRect/>
          </a:stretch>
        </p:blipFill>
        <p:spPr>
          <a:xfrm rot="0">
            <a:off x="7956089" y="1232979"/>
            <a:ext cx="3367088" cy="2422862"/>
          </a:xfrm>
          <a:prstGeom prst="rect">
            <a:avLst/>
          </a:prstGeom>
        </p:spPr>
      </p:pic>
      <p:pic>
        <p:nvPicPr>
          <p:cNvPr name="Picture 4" id="4"/>
          <p:cNvPicPr>
            <a:picLocks noChangeAspect="true"/>
          </p:cNvPicPr>
          <p:nvPr/>
        </p:nvPicPr>
        <p:blipFill>
          <a:blip r:embed="rId4">
            <a:alphaModFix amt="100000"/>
          </a:blip>
          <a:srcRect l="3602" r="3602" t="0" b="0"/>
          <a:stretch>
            <a:fillRect/>
          </a:stretch>
        </p:blipFill>
        <p:spPr>
          <a:xfrm rot="0">
            <a:off x="7956089" y="3856585"/>
            <a:ext cx="3367088" cy="2422862"/>
          </a:xfrm>
          <a:prstGeom prst="rect">
            <a:avLst/>
          </a:prstGeom>
        </p:spPr>
      </p:pic>
      <p:sp>
        <p:nvSpPr>
          <p:cNvPr name="TextBox 5" id="5"/>
          <p:cNvSpPr txBox="true"/>
          <p:nvPr/>
        </p:nvSpPr>
        <p:spPr>
          <a:xfrm rot="0">
            <a:off x="1148674" y="1275916"/>
            <a:ext cx="4348638" cy="605790"/>
          </a:xfrm>
          <a:prstGeom prst="rect">
            <a:avLst/>
          </a:prstGeom>
          <a:ln/>
        </p:spPr>
        <p:txBody>
          <a:bodyPr anchor="t" rtlCol="false" lIns="123825" rIns="57150" tIns="123825" bIns="123825" anchorCtr="false" vert="horz" wrap="square">
            <a:noAutofit/>
          </a:bodyPr>
          <a:lstStyle/>
          <a:p>
            <a:pPr>
              <a:lnSpc>
                <a:spcPct val="120000"/>
              </a:lnSpc>
              <a:spcBef>
                <a:spcPts val="450"/>
              </a:spcBef>
            </a:pPr>
            <a:r>
              <a:rPr lang="en-US" b="true" sz="2000">
                <a:solidFill>
                  <a:schemeClr val="accent1">
                    <a:alpha val="100000"/>
                  </a:schemeClr>
                </a:solidFill>
                <a:latin typeface="Noto Sans SC"/>
                <a:ea typeface="Noto Sans SC"/>
                <a:cs typeface="Noto Sans SC"/>
              </a:rPr>
              <a:t>Peramalan Tren Penjualan</a:t>
            </a:r>
          </a:p>
        </p:txBody>
      </p:sp>
      <p:sp>
        <p:nvSpPr>
          <p:cNvPr name="TextBox 6" id="6"/>
          <p:cNvSpPr txBox="true"/>
          <p:nvPr/>
        </p:nvSpPr>
        <p:spPr>
          <a:xfrm rot="0">
            <a:off x="1172594" y="3683216"/>
            <a:ext cx="4348638" cy="605790"/>
          </a:xfrm>
          <a:prstGeom prst="rect">
            <a:avLst/>
          </a:prstGeom>
          <a:ln/>
        </p:spPr>
        <p:txBody>
          <a:bodyPr anchor="t" rtlCol="false" lIns="123825" rIns="57150" tIns="123825" bIns="123825" anchorCtr="false" vert="horz" wrap="square">
            <a:noAutofit/>
          </a:bodyPr>
          <a:lstStyle/>
          <a:p>
            <a:pPr>
              <a:lnSpc>
                <a:spcPct val="120000"/>
              </a:lnSpc>
              <a:spcBef>
                <a:spcPts val="450"/>
              </a:spcBef>
            </a:pPr>
            <a:r>
              <a:rPr lang="en-US" b="true" sz="2000">
                <a:solidFill>
                  <a:schemeClr val="accent1">
                    <a:alpha val="100000"/>
                  </a:schemeClr>
                </a:solidFill>
                <a:latin typeface="Noto Sans SC"/>
                <a:ea typeface="Noto Sans SC"/>
                <a:cs typeface="Noto Sans SC"/>
              </a:rPr>
              <a:t>Penyajian Dasbor</a:t>
            </a:r>
          </a:p>
        </p:txBody>
      </p:sp>
      <p:sp>
        <p:nvSpPr>
          <p:cNvPr name="TextBox 7" id="7"/>
          <p:cNvSpPr txBox="true"/>
          <p:nvPr/>
        </p:nvSpPr>
        <p:spPr>
          <a:xfrm rot="0">
            <a:off x="1148674" y="1881706"/>
            <a:ext cx="6200647" cy="1760882"/>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Dengan menggunakan fitur peramalan (forecasting) Excel, tren penjualan dapat diprediksi, memberikan panduan bagi perencanaan target dan distribusi untuk periode berikutnya.</a:t>
            </a:r>
          </a:p>
        </p:txBody>
      </p:sp>
      <p:sp>
        <p:nvSpPr>
          <p:cNvPr name="TextBox 8" id="8"/>
          <p:cNvSpPr txBox="true"/>
          <p:nvPr/>
        </p:nvSpPr>
        <p:spPr>
          <a:xfrm rot="0">
            <a:off x="1172594" y="4289006"/>
            <a:ext cx="6176727" cy="1760882"/>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Dasbor yang dibuat memvisualisasikan kinerja penjualan, membandingkan actual sales dengan target, serta tren posisi sales yang membantu manajemen dalam pengambilan keputusan strategis.</a:t>
            </a:r>
          </a:p>
        </p:txBody>
      </p:sp>
      <p:sp>
        <p:nvSpPr>
          <p:cNvPr name="AutoShape 9" id="9"/>
          <p:cNvSpPr/>
          <p:nvPr/>
        </p:nvSpPr>
        <p:spPr>
          <a:xfrm rot="0">
            <a:off x="690597" y="1480218"/>
            <a:ext cx="197186" cy="197186"/>
          </a:xfrm>
          <a:prstGeom prst="ellipse">
            <a:avLst/>
          </a:prstGeom>
          <a:solidFill>
            <a:schemeClr val="accent1">
              <a:alpha val="100000"/>
            </a:schemeClr>
          </a:solidFill>
          <a:ln/>
        </p:spPr>
      </p:sp>
      <p:sp>
        <p:nvSpPr>
          <p:cNvPr name="AutoShape 10" id="10"/>
          <p:cNvSpPr/>
          <p:nvPr/>
        </p:nvSpPr>
        <p:spPr>
          <a:xfrm rot="0">
            <a:off x="702246" y="3887518"/>
            <a:ext cx="197186" cy="197186"/>
          </a:xfrm>
          <a:prstGeom prst="ellipse">
            <a:avLst/>
          </a:prstGeom>
          <a:solidFill>
            <a:schemeClr val="accent1">
              <a:alpha val="100000"/>
            </a:schemeClr>
          </a:solidFill>
          <a:ln/>
        </p:spPr>
      </p:sp>
      <p:cxnSp>
        <p:nvCxnSpPr>
          <p:cNvPr name="Connector 11" id="11"/>
          <p:cNvCxnSpPr/>
          <p:nvPr/>
        </p:nvCxnSpPr>
        <p:spPr>
          <a:xfrm>
            <a:off x="789190" y="1578811"/>
            <a:ext cx="0" cy="5392831"/>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10</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Kata Penutup</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Kata Penutup</a:t>
            </a:r>
          </a:p>
        </p:txBody>
      </p:sp>
      <p:sp>
        <p:nvSpPr>
          <p:cNvPr name="TextBox 3" id="3"/>
          <p:cNvSpPr txBox="true"/>
          <p:nvPr/>
        </p:nvSpPr>
        <p:spPr>
          <a:xfrm rot="0">
            <a:off x="1297192" y="1500664"/>
            <a:ext cx="10311874" cy="708938"/>
          </a:xfrm>
          <a:prstGeom prst="rect">
            <a:avLst/>
          </a:prstGeom>
          <a:ln/>
        </p:spPr>
        <p:txBody>
          <a:bodyPr anchor="t" rtlCol="false" lIns="123825" rIns="57150" tIns="0" bIns="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Laporan ini menampilkan simulasi bagaimana peran seorang Analis Data Penjualan diterapkan dalam lingkungan bisnis untuk menghasilkan output berbasis data yang relevan.</a:t>
            </a:r>
          </a:p>
        </p:txBody>
      </p:sp>
      <p:sp>
        <p:nvSpPr>
          <p:cNvPr name="AutoShape 4" id="4"/>
          <p:cNvSpPr/>
          <p:nvPr/>
        </p:nvSpPr>
        <p:spPr>
          <a:xfrm rot="0">
            <a:off x="839115" y="1512589"/>
            <a:ext cx="197186" cy="197186"/>
          </a:xfrm>
          <a:prstGeom prst="ellipse">
            <a:avLst/>
          </a:prstGeom>
          <a:solidFill>
            <a:schemeClr val="accent1">
              <a:alpha val="100000"/>
            </a:schemeClr>
          </a:solidFill>
          <a:ln/>
        </p:spPr>
      </p:sp>
      <p:sp>
        <p:nvSpPr>
          <p:cNvPr name="AutoShape 5" id="5"/>
          <p:cNvSpPr/>
          <p:nvPr/>
        </p:nvSpPr>
        <p:spPr>
          <a:xfrm rot="0">
            <a:off x="839115" y="2734848"/>
            <a:ext cx="197186" cy="197186"/>
          </a:xfrm>
          <a:prstGeom prst="ellipse">
            <a:avLst/>
          </a:prstGeom>
          <a:solidFill>
            <a:schemeClr val="accent1">
              <a:alpha val="100000"/>
            </a:schemeClr>
          </a:solidFill>
          <a:ln/>
        </p:spPr>
      </p:sp>
      <p:sp>
        <p:nvSpPr>
          <p:cNvPr name="AutoShape 6" id="6"/>
          <p:cNvSpPr/>
          <p:nvPr/>
        </p:nvSpPr>
        <p:spPr>
          <a:xfrm rot="0">
            <a:off x="839115" y="5185395"/>
            <a:ext cx="197186" cy="197186"/>
          </a:xfrm>
          <a:prstGeom prst="ellipse">
            <a:avLst/>
          </a:prstGeom>
          <a:solidFill>
            <a:schemeClr val="accent1">
              <a:alpha val="100000"/>
            </a:schemeClr>
          </a:solidFill>
          <a:ln/>
        </p:spPr>
      </p:sp>
      <p:cxnSp>
        <p:nvCxnSpPr>
          <p:cNvPr name="Connector 7" id="7"/>
          <p:cNvCxnSpPr/>
          <p:nvPr/>
        </p:nvCxnSpPr>
        <p:spPr>
          <a:xfrm>
            <a:off x="937708" y="1624780"/>
            <a:ext cx="0" cy="5245143"/>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name="AutoShape 8" id="8"/>
          <p:cNvSpPr/>
          <p:nvPr/>
        </p:nvSpPr>
        <p:spPr>
          <a:xfrm rot="0">
            <a:off x="839115" y="3958481"/>
            <a:ext cx="197186" cy="197186"/>
          </a:xfrm>
          <a:prstGeom prst="ellipse">
            <a:avLst/>
          </a:prstGeom>
          <a:solidFill>
            <a:schemeClr val="accent1">
              <a:alpha val="100000"/>
            </a:schemeClr>
          </a:solidFill>
          <a:ln/>
        </p:spPr>
      </p:sp>
      <p:sp>
        <p:nvSpPr>
          <p:cNvPr name="TextBox 9" id="9"/>
          <p:cNvSpPr txBox="true"/>
          <p:nvPr/>
        </p:nvSpPr>
        <p:spPr>
          <a:xfrm rot="0">
            <a:off x="1297192" y="2696243"/>
            <a:ext cx="10311874" cy="708938"/>
          </a:xfrm>
          <a:prstGeom prst="rect">
            <a:avLst/>
          </a:prstGeom>
          <a:ln/>
        </p:spPr>
        <p:txBody>
          <a:bodyPr anchor="t" rtlCol="false" lIns="123825" rIns="57150" tIns="0" bIns="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Analisis mencakup pengolahan data, penggunaan alat seperti Microsoft Excel, serta pemanfaatan fitur forecasting untuk mendukung pengambilan keputusan strategis perusahaan.</a:t>
            </a:r>
          </a:p>
        </p:txBody>
      </p:sp>
      <p:sp>
        <p:nvSpPr>
          <p:cNvPr name="TextBox 10" id="10"/>
          <p:cNvSpPr txBox="true"/>
          <p:nvPr/>
        </p:nvSpPr>
        <p:spPr>
          <a:xfrm rot="0">
            <a:off x="1297192" y="3927897"/>
            <a:ext cx="10311874" cy="708938"/>
          </a:xfrm>
          <a:prstGeom prst="rect">
            <a:avLst/>
          </a:prstGeom>
          <a:ln/>
        </p:spPr>
        <p:txBody>
          <a:bodyPr anchor="t" rtlCol="false" lIns="123825" rIns="57150" tIns="0" bIns="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laporan menunjukkan bahwa pendekatan berbasis data penting untuk mengoptimalkan performa penjualan, memperbaiki strategi, dan mengidentifikasi peluang pertumbuhan.</a:t>
            </a:r>
          </a:p>
        </p:txBody>
      </p:sp>
      <p:sp>
        <p:nvSpPr>
          <p:cNvPr name="TextBox 11" id="11"/>
          <p:cNvSpPr txBox="true"/>
          <p:nvPr/>
        </p:nvSpPr>
        <p:spPr>
          <a:xfrm rot="0">
            <a:off x="1297192" y="5172531"/>
            <a:ext cx="10311874" cy="708938"/>
          </a:xfrm>
          <a:prstGeom prst="rect">
            <a:avLst/>
          </a:prstGeom>
          <a:ln/>
        </p:spPr>
        <p:txBody>
          <a:bodyPr anchor="t" rtlCol="false" lIns="123825" rIns="57150" tIns="0" bIns="0"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Disajikan dengan tata letak yang logis dan wawasan kontekstual, laporan ini mencerminkan bagaimana data dapat diterjemahkan menjadi tindakan praktis untuk keberhasilan bisnis di masa depan.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01</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Latar belakang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119470" y="1846392"/>
            <a:ext cx="6126916" cy="3165216"/>
          </a:xfrm>
          <a:prstGeom prst="rect">
            <a:avLst/>
          </a:prstGeom>
          <a:ln/>
        </p:spPr>
        <p:txBody>
          <a:bodyPr anchor="ctr" rtlCol="false" lIns="114300" rIns="114300" tIns="57150" bIns="57150" anchorCtr="false" vert="horz" wrap="square">
            <a:noAutofit/>
          </a:bodyPr>
          <a:lstStyle/>
          <a:p>
            <a:pPr algn="l">
              <a:lnSpc>
                <a:spcPct val="120000"/>
              </a:lnSpc>
            </a:pPr>
            <a:r>
              <a:rPr lang="en-US" b="true" sz="6600">
                <a:solidFill>
                  <a:srgbClr val="FFFFFF">
                    <a:alpha val="100000"/>
                  </a:srgbClr>
                </a:solidFill>
                <a:latin typeface="Arial"/>
                <a:ea typeface="Arial"/>
                <a:cs typeface="Arial"/>
              </a:rPr>
              <a:t>Terima kasih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26238" r="26238"/>
          <a:stretch>
            <a:fillRect/>
          </a:stretch>
        </p:blipFill>
        <p:spPr>
          <a:xfrm rot="0">
            <a:off x="640619" y="1239230"/>
            <a:ext cx="2397494" cy="5044771"/>
          </a:xfrm>
          <a:prstGeom prst="rect">
            <a:avLst/>
          </a:prstGeom>
        </p:spPr>
      </p:pic>
      <p:sp>
        <p:nvSpPr>
          <p:cNvPr name="TextBox 3" id="3"/>
          <p:cNvSpPr txBox="true"/>
          <p:nvPr/>
        </p:nvSpPr>
        <p:spPr>
          <a:xfrm rot="0">
            <a:off x="476023" y="265328"/>
            <a:ext cx="11239500" cy="942975"/>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dk2">
                    <a:alpha val="100000"/>
                  </a:schemeClr>
                </a:solidFill>
                <a:latin typeface="Noto Sans SC"/>
                <a:ea typeface="Noto Sans SC"/>
                <a:cs typeface="Noto Sans SC"/>
              </a:rPr>
              <a:t>Latar belakang</a:t>
            </a:r>
          </a:p>
        </p:txBody>
      </p:sp>
      <p:sp>
        <p:nvSpPr>
          <p:cNvPr name="AutoShape 4" id="4"/>
          <p:cNvSpPr/>
          <p:nvPr/>
        </p:nvSpPr>
        <p:spPr>
          <a:xfrm rot="0">
            <a:off x="2651850" y="4787018"/>
            <a:ext cx="701468" cy="550104"/>
          </a:xfrm>
          <a:prstGeom prst="rect">
            <a:avLst/>
          </a:prstGeom>
          <a:solidFill>
            <a:schemeClr val="accent1">
              <a:alpha val="100000"/>
            </a:schemeClr>
          </a:solidFill>
          <a:ln/>
        </p:spPr>
      </p:sp>
      <p:sp>
        <p:nvSpPr>
          <p:cNvPr name="AutoShape 5" id="5"/>
          <p:cNvSpPr/>
          <p:nvPr/>
        </p:nvSpPr>
        <p:spPr>
          <a:xfrm rot="0">
            <a:off x="2651850" y="3018088"/>
            <a:ext cx="701468" cy="550104"/>
          </a:xfrm>
          <a:prstGeom prst="rect">
            <a:avLst/>
          </a:prstGeom>
          <a:solidFill>
            <a:schemeClr val="accent1">
              <a:alpha val="100000"/>
            </a:schemeClr>
          </a:solidFill>
          <a:ln/>
        </p:spPr>
      </p:sp>
      <p:sp>
        <p:nvSpPr>
          <p:cNvPr name="AutoShape 6" id="6"/>
          <p:cNvSpPr/>
          <p:nvPr/>
        </p:nvSpPr>
        <p:spPr>
          <a:xfrm rot="0">
            <a:off x="2651850" y="1237957"/>
            <a:ext cx="701468" cy="550104"/>
          </a:xfrm>
          <a:prstGeom prst="rect">
            <a:avLst/>
          </a:prstGeom>
          <a:solidFill>
            <a:schemeClr val="accent1">
              <a:alpha val="100000"/>
            </a:schemeClr>
          </a:solidFill>
          <a:ln/>
        </p:spPr>
      </p:sp>
      <p:sp>
        <p:nvSpPr>
          <p:cNvPr name="TextBox 7" id="7"/>
          <p:cNvSpPr txBox="true"/>
          <p:nvPr/>
        </p:nvSpPr>
        <p:spPr>
          <a:xfrm rot="0">
            <a:off x="3729047" y="1165346"/>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Pentingnya data penjualan</a:t>
            </a:r>
          </a:p>
        </p:txBody>
      </p:sp>
      <p:sp>
        <p:nvSpPr>
          <p:cNvPr name="TextBox 8" id="8"/>
          <p:cNvSpPr txBox="true"/>
          <p:nvPr/>
        </p:nvSpPr>
        <p:spPr>
          <a:xfrm rot="0">
            <a:off x="3729047" y="1788061"/>
            <a:ext cx="8249905" cy="1081445"/>
          </a:xfrm>
          <a:prstGeom prst="rect">
            <a:avLst/>
          </a:prstGeom>
          <a:ln/>
        </p:spPr>
        <p:txBody>
          <a:bodyPr anchor="t" rtlCol="false" lIns="123825" rIns="57150" tIns="123825" bIns="123825" anchorCtr="false" vert="horz" wrap="square">
            <a:noAutofit/>
          </a:bodyPr>
          <a:lstStyle/>
          <a:p>
            <a:pPr>
              <a:lnSpc>
                <a:spcPct val="140000"/>
              </a:lnSpc>
            </a:pPr>
            <a:r>
              <a:rPr lang="en-US" sz="1425">
                <a:solidFill>
                  <a:schemeClr val="dk1">
                    <a:alpha val="100000"/>
                  </a:schemeClr>
                </a:solidFill>
                <a:latin typeface="Noto Sans SC"/>
                <a:ea typeface="Noto Sans SC"/>
                <a:cs typeface="Noto Sans SC"/>
              </a:rPr>
              <a:t> Dalam dunia bisnis, data penjualan menjadi salah satu elemen krusial untuk mengevaluasi kinerja tim sales, memahami perilaku pelanggan, serta menyusun strategi penjualan di masa mendatang.</a:t>
            </a:r>
          </a:p>
        </p:txBody>
      </p:sp>
      <p:sp>
        <p:nvSpPr>
          <p:cNvPr name="AutoShape 9" id="9"/>
          <p:cNvSpPr/>
          <p:nvPr/>
        </p:nvSpPr>
        <p:spPr>
          <a:xfrm rot="0">
            <a:off x="3086434" y="4787018"/>
            <a:ext cx="550104" cy="550104"/>
          </a:xfrm>
          <a:prstGeom prst="ellipse">
            <a:avLst/>
          </a:prstGeom>
          <a:solidFill>
            <a:schemeClr val="accent1">
              <a:alpha val="100000"/>
            </a:schemeClr>
          </a:solidFill>
          <a:ln/>
        </p:spPr>
      </p:sp>
      <p:sp>
        <p:nvSpPr>
          <p:cNvPr name="AutoShape 10" id="10"/>
          <p:cNvSpPr/>
          <p:nvPr/>
        </p:nvSpPr>
        <p:spPr>
          <a:xfrm rot="0">
            <a:off x="2368630" y="4787018"/>
            <a:ext cx="550104" cy="550104"/>
          </a:xfrm>
          <a:prstGeom prst="ellipse">
            <a:avLst/>
          </a:prstGeom>
          <a:solidFill>
            <a:schemeClr val="accent1">
              <a:alpha val="100000"/>
            </a:schemeClr>
          </a:solidFill>
          <a:ln/>
        </p:spPr>
      </p:sp>
      <p:sp>
        <p:nvSpPr>
          <p:cNvPr name="AutoShape 11" id="11"/>
          <p:cNvSpPr/>
          <p:nvPr/>
        </p:nvSpPr>
        <p:spPr>
          <a:xfrm rot="0">
            <a:off x="3086434" y="3018088"/>
            <a:ext cx="550104" cy="550104"/>
          </a:xfrm>
          <a:prstGeom prst="ellipse">
            <a:avLst/>
          </a:prstGeom>
          <a:solidFill>
            <a:schemeClr val="accent1">
              <a:alpha val="100000"/>
            </a:schemeClr>
          </a:solidFill>
          <a:ln/>
        </p:spPr>
      </p:sp>
      <p:sp>
        <p:nvSpPr>
          <p:cNvPr name="AutoShape 12" id="12"/>
          <p:cNvSpPr/>
          <p:nvPr/>
        </p:nvSpPr>
        <p:spPr>
          <a:xfrm rot="0">
            <a:off x="2368630" y="3018088"/>
            <a:ext cx="550104" cy="550104"/>
          </a:xfrm>
          <a:prstGeom prst="ellipse">
            <a:avLst/>
          </a:prstGeom>
          <a:solidFill>
            <a:schemeClr val="accent1">
              <a:alpha val="100000"/>
            </a:schemeClr>
          </a:solidFill>
          <a:ln/>
        </p:spPr>
      </p:sp>
      <p:sp>
        <p:nvSpPr>
          <p:cNvPr name="AutoShape 13" id="13"/>
          <p:cNvSpPr/>
          <p:nvPr/>
        </p:nvSpPr>
        <p:spPr>
          <a:xfrm rot="0">
            <a:off x="3086434" y="1237957"/>
            <a:ext cx="550104" cy="550104"/>
          </a:xfrm>
          <a:prstGeom prst="ellipse">
            <a:avLst/>
          </a:prstGeom>
          <a:solidFill>
            <a:schemeClr val="accent1">
              <a:alpha val="100000"/>
            </a:schemeClr>
          </a:solidFill>
          <a:ln/>
        </p:spPr>
      </p:sp>
      <p:sp>
        <p:nvSpPr>
          <p:cNvPr name="AutoShape 14" id="14"/>
          <p:cNvSpPr/>
          <p:nvPr/>
        </p:nvSpPr>
        <p:spPr>
          <a:xfrm rot="0">
            <a:off x="2368630" y="1237957"/>
            <a:ext cx="550104" cy="550104"/>
          </a:xfrm>
          <a:prstGeom prst="ellipse">
            <a:avLst/>
          </a:prstGeom>
          <a:solidFill>
            <a:schemeClr val="accent1">
              <a:alpha val="100000"/>
            </a:schemeClr>
          </a:solidFill>
          <a:ln/>
        </p:spPr>
      </p:sp>
      <p:sp>
        <p:nvSpPr>
          <p:cNvPr name="TextBox 15" id="15"/>
          <p:cNvSpPr txBox="true"/>
          <p:nvPr/>
        </p:nvSpPr>
        <p:spPr>
          <a:xfrm rot="0">
            <a:off x="2619589" y="4825850"/>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03</a:t>
            </a:r>
          </a:p>
        </p:txBody>
      </p:sp>
      <p:sp>
        <p:nvSpPr>
          <p:cNvPr name="TextBox 16" id="16"/>
          <p:cNvSpPr txBox="true"/>
          <p:nvPr/>
        </p:nvSpPr>
        <p:spPr>
          <a:xfrm rot="0">
            <a:off x="2619589" y="3056920"/>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02</a:t>
            </a:r>
          </a:p>
        </p:txBody>
      </p:sp>
      <p:sp>
        <p:nvSpPr>
          <p:cNvPr name="TextBox 17" id="17"/>
          <p:cNvSpPr txBox="true"/>
          <p:nvPr/>
        </p:nvSpPr>
        <p:spPr>
          <a:xfrm rot="0">
            <a:off x="2619589" y="1276789"/>
            <a:ext cx="765990" cy="472440"/>
          </a:xfrm>
          <a:prstGeom prst="rect">
            <a:avLst/>
          </a:prstGeom>
          <a:ln/>
        </p:spPr>
        <p:txBody>
          <a:bodyPr anchor="ctr" rtlCol="false" lIns="91440" rIns="91440" tIns="45720" bIns="45720" anchorCtr="false" vert="horz" wrap="square">
            <a:noAutofit/>
          </a:bodyPr>
          <a:lstStyle/>
          <a:p>
            <a:pPr algn="ctr">
              <a:lnSpc>
                <a:spcPct val="100000"/>
              </a:lnSpc>
              <a:spcBef>
                <a:spcPts val="375"/>
              </a:spcBef>
            </a:pPr>
            <a:r>
              <a:rPr lang="en-US" b="true" sz="2325">
                <a:solidFill>
                  <a:srgbClr val="FFFFFF">
                    <a:alpha val="100000"/>
                  </a:srgbClr>
                </a:solidFill>
                <a:latin typeface="Noto Sans SC"/>
                <a:ea typeface="Noto Sans SC"/>
                <a:cs typeface="Noto Sans SC"/>
              </a:rPr>
              <a:t>01</a:t>
            </a:r>
          </a:p>
        </p:txBody>
      </p:sp>
      <p:sp>
        <p:nvSpPr>
          <p:cNvPr name="TextBox 18" id="18"/>
          <p:cNvSpPr txBox="true"/>
          <p:nvPr/>
        </p:nvSpPr>
        <p:spPr>
          <a:xfrm rot="0">
            <a:off x="3729047" y="2951620"/>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Penggunaan Microsoft Excel</a:t>
            </a:r>
          </a:p>
        </p:txBody>
      </p:sp>
      <p:sp>
        <p:nvSpPr>
          <p:cNvPr name="TextBox 19" id="19"/>
          <p:cNvSpPr txBox="true"/>
          <p:nvPr/>
        </p:nvSpPr>
        <p:spPr>
          <a:xfrm rot="0">
            <a:off x="3729047" y="3574334"/>
            <a:ext cx="8249905" cy="1081445"/>
          </a:xfrm>
          <a:prstGeom prst="rect">
            <a:avLst/>
          </a:prstGeom>
          <a:ln/>
        </p:spPr>
        <p:txBody>
          <a:bodyPr anchor="t" rtlCol="false" lIns="123825" rIns="57150" tIns="123825" bIns="123825" anchorCtr="false" vert="horz" wrap="square">
            <a:noAutofit/>
          </a:bodyPr>
          <a:lstStyle/>
          <a:p>
            <a:pPr>
              <a:lnSpc>
                <a:spcPct val="140000"/>
              </a:lnSpc>
            </a:pPr>
            <a:r>
              <a:rPr lang="en-US" sz="1425">
                <a:solidFill>
                  <a:schemeClr val="dk1">
                    <a:alpha val="100000"/>
                  </a:schemeClr>
                </a:solidFill>
                <a:latin typeface="Noto Sans SC"/>
                <a:ea typeface="Noto Sans SC"/>
                <a:cs typeface="Noto Sans SC"/>
              </a:rPr>
              <a:t> Analisis data penjualan dalam laporan ini menggunakan alat seperti Pivot Table, Dashboard, dan Forecast Sheet untuk menghasilkan wawasan bisnis yang relevan.</a:t>
            </a:r>
          </a:p>
        </p:txBody>
      </p:sp>
      <p:sp>
        <p:nvSpPr>
          <p:cNvPr name="TextBox 20" id="20"/>
          <p:cNvSpPr txBox="true"/>
          <p:nvPr/>
        </p:nvSpPr>
        <p:spPr>
          <a:xfrm rot="0">
            <a:off x="3729047" y="4737324"/>
            <a:ext cx="6286500" cy="695325"/>
          </a:xfrm>
          <a:prstGeom prst="rect">
            <a:avLst/>
          </a:prstGeom>
          <a:ln/>
        </p:spPr>
        <p:txBody>
          <a:bodyPr anchor="ctr" rtlCol="false" lIns="123825" rIns="57150" tIns="123825" bIns="123825" anchorCtr="false" vert="horz" wrap="square">
            <a:noAutofit/>
          </a:bodyPr>
          <a:lstStyle/>
          <a:p>
            <a:pPr>
              <a:lnSpc>
                <a:spcPct val="140000"/>
              </a:lnSpc>
            </a:pPr>
            <a:r>
              <a:rPr lang="en-US" b="true" sz="2400">
                <a:solidFill>
                  <a:schemeClr val="accent1">
                    <a:alpha val="100000"/>
                  </a:schemeClr>
                </a:solidFill>
                <a:latin typeface="Noto Sans SC"/>
                <a:ea typeface="Noto Sans SC"/>
                <a:cs typeface="Noto Sans SC"/>
              </a:rPr>
              <a:t>Simulasi kerja</a:t>
            </a:r>
          </a:p>
        </p:txBody>
      </p:sp>
      <p:sp>
        <p:nvSpPr>
          <p:cNvPr name="TextBox 21" id="21"/>
          <p:cNvSpPr txBox="true"/>
          <p:nvPr/>
        </p:nvSpPr>
        <p:spPr>
          <a:xfrm rot="0">
            <a:off x="3729047" y="5360039"/>
            <a:ext cx="8249905" cy="1081445"/>
          </a:xfrm>
          <a:prstGeom prst="rect">
            <a:avLst/>
          </a:prstGeom>
          <a:ln/>
        </p:spPr>
        <p:txBody>
          <a:bodyPr anchor="t" rtlCol="false" lIns="123825" rIns="57150" tIns="123825" bIns="123825" anchorCtr="false" vert="horz" wrap="square">
            <a:noAutofit/>
          </a:bodyPr>
          <a:lstStyle/>
          <a:p>
            <a:pPr>
              <a:lnSpc>
                <a:spcPct val="140000"/>
              </a:lnSpc>
            </a:pPr>
            <a:r>
              <a:rPr lang="en-US" sz="1425">
                <a:solidFill>
                  <a:schemeClr val="dk1">
                    <a:alpha val="100000"/>
                  </a:schemeClr>
                </a:solidFill>
                <a:latin typeface="Noto Sans SC"/>
                <a:ea typeface="Noto Sans SC"/>
                <a:cs typeface="Noto Sans SC"/>
              </a:rPr>
              <a:t> Laporan ini disusun sebagai simulasi untuk posisi Sales Data Analyst di PT Superior Prima Sukses, guna memperlihatkan kemampuan dalam pengolahan data dan penyusunan strategi penjualan berbasis angka.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28095" y="1351301"/>
            <a:ext cx="1453962" cy="962787"/>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8000">
                <a:solidFill>
                  <a:srgbClr val="0040E1">
                    <a:alpha val="100000"/>
                  </a:srgbClr>
                </a:solidFill>
                <a:latin typeface="Arial"/>
                <a:ea typeface="Arial"/>
                <a:cs typeface="Arial"/>
              </a:rPr>
              <a:t>02</a:t>
            </a:r>
          </a:p>
        </p:txBody>
      </p:sp>
      <p:sp>
        <p:nvSpPr>
          <p:cNvPr name="TextBox 3" id="3"/>
          <p:cNvSpPr txBox="true"/>
          <p:nvPr/>
        </p:nvSpPr>
        <p:spPr>
          <a:xfrm rot="0">
            <a:off x="3604251" y="1055762"/>
            <a:ext cx="7223396" cy="1553865"/>
          </a:xfrm>
          <a:prstGeom prst="rect">
            <a:avLst/>
          </a:prstGeom>
          <a:ln/>
        </p:spPr>
        <p:txBody>
          <a:bodyPr anchor="ctr" rtlCol="false" lIns="91440" rIns="91440" tIns="45720" bIns="45720" anchorCtr="false" vert="horz" wrap="square">
            <a:noAutofit/>
          </a:bodyPr>
          <a:lstStyle/>
          <a:p>
            <a:pPr algn="l">
              <a:lnSpc>
                <a:spcPct val="120000"/>
              </a:lnSpc>
              <a:spcBef>
                <a:spcPts val="375"/>
              </a:spcBef>
            </a:pPr>
            <a:r>
              <a:rPr lang="en-US" b="true" sz="3999">
                <a:solidFill>
                  <a:srgbClr val="000000">
                    <a:alpha val="100000"/>
                  </a:srgbClr>
                </a:solidFill>
                <a:latin typeface="Arial"/>
                <a:ea typeface="Arial"/>
                <a:cs typeface="Arial"/>
              </a:rPr>
              <a:t>Tujuan Analisis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065745" y="2117292"/>
            <a:ext cx="6362700" cy="3574300"/>
          </a:xfrm>
          <a:prstGeom prst="rect">
            <a:avLst/>
          </a:prstGeom>
          <a:ln/>
        </p:spPr>
        <p:txBody>
          <a:bodyPr anchor="t" rtlCol="false" lIns="123825" rIns="57150" tIns="123825" bIns="123825" anchorCtr="false" vert="horz" wrap="square">
            <a:normAutofit/>
          </a:bodyPr>
          <a:lstStyle/>
          <a:p>
            <a:pPr>
              <a:lnSpc>
                <a:spcPct val="140000"/>
              </a:lnSpc>
            </a:pPr>
            <a:r>
              <a:rPr lang="en-US" b="true" sz="1500">
                <a:solidFill>
                  <a:schemeClr val="accent1">
                    <a:alpha val="100000"/>
                  </a:schemeClr>
                </a:solidFill>
                <a:latin typeface="Noto Sans SC"/>
                <a:ea typeface="Noto Sans SC"/>
                <a:cs typeface="Noto Sans SC"/>
              </a:rPr>
              <a:t>Mengukur performa penjualan per salesman</a:t>
            </a:r>
          </a:p>
          <a:p>
            <a:pPr>
              <a:lnSpc>
                <a:spcPct val="140000"/>
              </a:lnSpc>
            </a:pPr>
            <a:r>
              <a:rPr lang="en-US" sz="1500">
                <a:solidFill>
                  <a:schemeClr val="dk1">
                    <a:alpha val="100000"/>
                  </a:schemeClr>
                </a:solidFill>
                <a:latin typeface="Noto Sans SC"/>
                <a:ea typeface="Noto Sans SC"/>
                <a:cs typeface="Noto Sans SC"/>
              </a:rPr>
              <a:t>Tujuan utama analisis ini adalah untuk mengevaluasi tingkat pencapaian masing-masing tenaga penjualan. Dengan data yang tersedia, pencapaian dapat dibandingkan terhadap target untuk mengidentifikasi kekuatan dan keterbatasan individu.</a:t>
            </a:r>
          </a:p>
          <a:p>
            <a:pPr>
              <a:lnSpc>
                <a:spcPct val="140000"/>
              </a:lnSpc>
            </a:pPr>
            <a:r>
              <a:rPr lang="en-US" b="true" sz="1500">
                <a:solidFill>
                  <a:schemeClr val="accent1">
                    <a:alpha val="100000"/>
                  </a:schemeClr>
                </a:solidFill>
                <a:latin typeface="Noto Sans SC"/>
                <a:ea typeface="Noto Sans SC"/>
                <a:cs typeface="Noto Sans SC"/>
              </a:rPr>
              <a:t>Menganalisis performa pelanggan</a:t>
            </a:r>
          </a:p>
          <a:p>
            <a:pPr>
              <a:lnSpc>
                <a:spcPct val="140000"/>
              </a:lnSpc>
            </a:pPr>
            <a:r>
              <a:rPr lang="en-US" sz="1500">
                <a:solidFill>
                  <a:schemeClr val="dk1">
                    <a:alpha val="100000"/>
                  </a:schemeClr>
                </a:solidFill>
                <a:latin typeface="Noto Sans SC"/>
                <a:ea typeface="Noto Sans SC"/>
                <a:cs typeface="Noto Sans SC"/>
              </a:rPr>
              <a:t>Analisis performa pelanggan bertujuan untuk mengidentifikasi pelanggan utama yang memberikan kontribusi terbesar terhadap pendapatan, sekaligus memahami pola pembelian mereka guna membangun relasi jangka panjang.</a:t>
            </a:r>
          </a:p>
        </p:txBody>
      </p:sp>
      <p:pic>
        <p:nvPicPr>
          <p:cNvPr name="Picture 3" id="3"/>
          <p:cNvPicPr>
            <a:picLocks noChangeAspect="true"/>
          </p:cNvPicPr>
          <p:nvPr/>
        </p:nvPicPr>
        <p:blipFill>
          <a:blip r:embed="rId3">
            <a:alphaModFix amt="100000"/>
          </a:blip>
          <a:srcRect l="16667" r="16667"/>
          <a:stretch>
            <a:fillRect/>
          </a:stretch>
        </p:blipFill>
        <p:spPr>
          <a:xfrm rot="0">
            <a:off x="734686" y="1979915"/>
            <a:ext cx="3849053" cy="3849053"/>
          </a:xfrm>
          <a:prstGeom prst="ellipse">
            <a:avLst/>
          </a:prstGeom>
        </p:spPr>
      </p:pic>
      <p:sp>
        <p:nvSpPr>
          <p:cNvPr name="TextBox 4" id="4"/>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Tujuan Analisis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765057" y="1844815"/>
            <a:ext cx="5367290" cy="3901440"/>
          </a:xfrm>
          <a:prstGeom prst="rect">
            <a:avLst/>
          </a:prstGeom>
          <a:ln/>
        </p:spPr>
        <p:txBody>
          <a:bodyPr anchor="t" rtlCol="false" lIns="123825" rIns="57150" tIns="123825" bIns="123825" anchorCtr="false" vert="horz" wrap="square">
            <a:normAutofit/>
          </a:bodyPr>
          <a:lstStyle/>
          <a:p>
            <a:pPr>
              <a:lnSpc>
                <a:spcPct val="140000"/>
              </a:lnSpc>
            </a:pPr>
            <a:r>
              <a:rPr lang="en-US" b="true" sz="1500">
                <a:solidFill>
                  <a:schemeClr val="accent1">
                    <a:alpha val="100000"/>
                  </a:schemeClr>
                </a:solidFill>
                <a:latin typeface="Noto Sans SC"/>
                <a:ea typeface="Noto Sans SC"/>
                <a:cs typeface="Noto Sans SC"/>
              </a:rPr>
              <a:t>Menganalisis kontribusi produk terhadap total penjualan</a:t>
            </a:r>
          </a:p>
          <a:p>
            <a:pPr>
              <a:lnSpc>
                <a:spcPct val="140000"/>
              </a:lnSpc>
            </a:pPr>
            <a:r>
              <a:rPr lang="en-US" sz="1500">
                <a:solidFill>
                  <a:schemeClr val="dk1">
                    <a:alpha val="100000"/>
                  </a:schemeClr>
                </a:solidFill>
                <a:latin typeface="Noto Sans SC"/>
                <a:ea typeface="Noto Sans SC"/>
                <a:cs typeface="Noto Sans SC"/>
              </a:rPr>
              <a:t>Evaluasi terhadap kontribusi tiap produk diarahkan untuk mengetahui mana saja produk unggulan dan potensial, sehingga bisa menjadi fokus pengembangan strategi distribusi.</a:t>
            </a:r>
          </a:p>
        </p:txBody>
      </p:sp>
      <p:pic>
        <p:nvPicPr>
          <p:cNvPr name="Picture 3" id="3"/>
          <p:cNvPicPr>
            <a:picLocks noChangeAspect="true"/>
          </p:cNvPicPr>
          <p:nvPr/>
        </p:nvPicPr>
        <p:blipFill>
          <a:blip r:embed="rId3">
            <a:alphaModFix amt="98000"/>
          </a:blip>
          <a:srcRect l="19580" r="19580"/>
          <a:stretch>
            <a:fillRect/>
          </a:stretch>
        </p:blipFill>
        <p:spPr>
          <a:xfrm rot="0">
            <a:off x="665674" y="1468856"/>
            <a:ext cx="4857392" cy="4857392"/>
          </a:xfrm>
          <a:prstGeom prst="diamond">
            <a:avLst/>
          </a:prstGeom>
        </p:spPr>
      </p:pic>
      <p:sp>
        <p:nvSpPr>
          <p:cNvPr name="TextBox 4" id="4"/>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Tujuan Analisis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3560913" y="1312852"/>
            <a:ext cx="7804501" cy="762000"/>
          </a:xfrm>
          <a:prstGeom prst="rect">
            <a:avLst/>
          </a:prstGeom>
          <a:ln/>
        </p:spPr>
        <p:txBody>
          <a:bodyPr anchor="b" rtlCol="false" lIns="123825" rIns="57150" tIns="123825" bIns="123825" anchorCtr="false" vert="horz" wrap="square">
            <a:noAutofit/>
          </a:bodyPr>
          <a:lstStyle/>
          <a:p>
            <a:pPr>
              <a:lnSpc>
                <a:spcPct val="120000"/>
              </a:lnSpc>
            </a:pPr>
            <a:r>
              <a:rPr lang="en-US" b="true" sz="2400">
                <a:solidFill>
                  <a:schemeClr val="accent1">
                    <a:alpha val="100000"/>
                  </a:schemeClr>
                </a:solidFill>
                <a:latin typeface="Noto Sans SC"/>
                <a:ea typeface="Noto Sans SC"/>
                <a:cs typeface="Noto Sans SC"/>
              </a:rPr>
              <a:t>Membandingkan pencapaian aktual terhadap target</a:t>
            </a:r>
          </a:p>
        </p:txBody>
      </p:sp>
      <p:cxnSp>
        <p:nvCxnSpPr>
          <p:cNvPr name="Connector 3" id="3"/>
          <p:cNvCxnSpPr/>
          <p:nvPr/>
        </p:nvCxnSpPr>
        <p:spPr>
          <a:xfrm>
            <a:off x="1197254" y="5988003"/>
            <a:ext cx="10998321"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name="TextBox 4" id="4"/>
          <p:cNvSpPr txBox="true"/>
          <p:nvPr/>
        </p:nvSpPr>
        <p:spPr>
          <a:xfrm rot="0">
            <a:off x="3560913" y="1927072"/>
            <a:ext cx="7804501" cy="1203960"/>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Dengan mencocokkan data aktual dengan target yang telah ditentukan, analisis ini membantu dalam memahami apakah strategi yang diterapkan sesuai atau perlu disesuaikan.</a:t>
            </a:r>
          </a:p>
        </p:txBody>
      </p:sp>
      <p:sp>
        <p:nvSpPr>
          <p:cNvPr name="TextBox 5" id="5"/>
          <p:cNvSpPr txBox="true"/>
          <p:nvPr/>
        </p:nvSpPr>
        <p:spPr>
          <a:xfrm rot="0">
            <a:off x="1183473" y="3943665"/>
            <a:ext cx="7806355" cy="762000"/>
          </a:xfrm>
          <a:prstGeom prst="rect">
            <a:avLst/>
          </a:prstGeom>
          <a:ln/>
        </p:spPr>
        <p:txBody>
          <a:bodyPr anchor="b" rtlCol="false" lIns="123825" rIns="57150" tIns="123825" bIns="123825" anchorCtr="false" vert="horz" wrap="square">
            <a:noAutofit/>
          </a:bodyPr>
          <a:lstStyle/>
          <a:p>
            <a:pPr>
              <a:lnSpc>
                <a:spcPct val="120000"/>
              </a:lnSpc>
            </a:pPr>
            <a:r>
              <a:rPr lang="en-US" b="true" sz="2400">
                <a:solidFill>
                  <a:schemeClr val="accent1">
                    <a:alpha val="100000"/>
                  </a:schemeClr>
                </a:solidFill>
                <a:latin typeface="Noto Sans SC"/>
                <a:ea typeface="Noto Sans SC"/>
                <a:cs typeface="Noto Sans SC"/>
              </a:rPr>
              <a:t>Membuat proyeksi penjualan jangka pendek</a:t>
            </a:r>
          </a:p>
        </p:txBody>
      </p:sp>
      <p:sp>
        <p:nvSpPr>
          <p:cNvPr name="TextBox 6" id="6"/>
          <p:cNvSpPr txBox="true"/>
          <p:nvPr/>
        </p:nvSpPr>
        <p:spPr>
          <a:xfrm rot="0">
            <a:off x="1183473" y="4571667"/>
            <a:ext cx="7806355" cy="1203960"/>
          </a:xfrm>
          <a:prstGeom prst="rect">
            <a:avLst/>
          </a:prstGeom>
          <a:ln/>
        </p:spPr>
        <p:txBody>
          <a:bodyPr anchor="t" rtlCol="false" lIns="123825" rIns="57150" tIns="123825" bIns="123825" anchorCtr="false" vert="horz" wrap="square">
            <a:noAutofit/>
          </a:bodyPr>
          <a:lstStyle/>
          <a:p>
            <a:pPr>
              <a:lnSpc>
                <a:spcPct val="140000"/>
              </a:lnSpc>
            </a:pPr>
            <a:r>
              <a:rPr lang="en-US" sz="1500">
                <a:solidFill>
                  <a:schemeClr val="dk1">
                    <a:alpha val="100000"/>
                  </a:schemeClr>
                </a:solidFill>
                <a:latin typeface="Noto Sans SC"/>
                <a:ea typeface="Noto Sans SC"/>
                <a:cs typeface="Noto Sans SC"/>
              </a:rPr>
              <a:t> Dengan memanfaatkan pendekatan forecasting, terutama menggunakan fitur Forecast Sheet di Excel, prediksi tren penjualan 3 bulan ke depan dapat diperoleh sebagai dasar untuk merencanakan langkah selanjutnya.</a:t>
            </a:r>
          </a:p>
        </p:txBody>
      </p:sp>
      <p:cxnSp>
        <p:nvCxnSpPr>
          <p:cNvPr name="Connector 7" id="7"/>
          <p:cNvCxnSpPr/>
          <p:nvPr/>
        </p:nvCxnSpPr>
        <p:spPr>
          <a:xfrm>
            <a:off x="3574694" y="3297546"/>
            <a:ext cx="86142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name="TextBox 8" id="8"/>
          <p:cNvSpPr txBox="true"/>
          <p:nvPr/>
        </p:nvSpPr>
        <p:spPr>
          <a:xfrm rot="0">
            <a:off x="476023" y="265328"/>
            <a:ext cx="11239500" cy="914400"/>
          </a:xfrm>
          <a:prstGeom prst="rect">
            <a:avLst/>
          </a:prstGeom>
          <a:ln/>
        </p:spPr>
        <p:txBody>
          <a:bodyPr anchor="ctr" rtlCol="false" lIns="123825" rIns="57150" tIns="123825" bIns="123825" anchorCtr="false" vert="horz" wrap="square">
            <a:noAutofit/>
          </a:bodyPr>
          <a:lstStyle/>
          <a:p>
            <a:pPr>
              <a:lnSpc>
                <a:spcPct val="140000"/>
              </a:lnSpc>
            </a:pPr>
            <a:r>
              <a:rPr lang="en-US" b="true" sz="3000">
                <a:solidFill>
                  <a:schemeClr val="dk2">
                    <a:alpha val="100000"/>
                  </a:schemeClr>
                </a:solidFill>
                <a:latin typeface="Noto Sans SC"/>
                <a:ea typeface="Noto Sans SC"/>
                <a:cs typeface="Noto Sans SC"/>
              </a:rPr>
              <a:t>Tujuan Analisis</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26DF6"/>
      </a:dk2>
      <a:lt2>
        <a:srgbClr val="F9F9F9"/>
      </a:lt2>
      <a:accent1>
        <a:srgbClr val="226DF6"/>
      </a:accent1>
      <a:accent2>
        <a:srgbClr val="6096F9"/>
      </a:accent2>
      <a:accent3>
        <a:srgbClr val="71A1F9"/>
      </a:accent3>
      <a:accent4>
        <a:srgbClr val="83ADFA"/>
      </a:accent4>
      <a:accent5>
        <a:srgbClr val="95B9FB"/>
      </a:accent5>
      <a:accent6>
        <a:srgbClr val="A6C5F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